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49"/>
  </p:handoutMasterIdLst>
  <p:sldIdLst>
    <p:sldId id="375" r:id="rId2"/>
    <p:sldId id="569" r:id="rId3"/>
    <p:sldId id="571" r:id="rId4"/>
    <p:sldId id="572" r:id="rId5"/>
    <p:sldId id="573" r:id="rId6"/>
    <p:sldId id="574" r:id="rId7"/>
    <p:sldId id="575" r:id="rId8"/>
    <p:sldId id="576" r:id="rId9"/>
    <p:sldId id="578" r:id="rId10"/>
    <p:sldId id="579" r:id="rId11"/>
    <p:sldId id="580" r:id="rId12"/>
    <p:sldId id="581" r:id="rId13"/>
    <p:sldId id="577" r:id="rId14"/>
    <p:sldId id="582" r:id="rId15"/>
    <p:sldId id="583" r:id="rId16"/>
    <p:sldId id="584" r:id="rId17"/>
    <p:sldId id="570" r:id="rId18"/>
    <p:sldId id="585" r:id="rId19"/>
    <p:sldId id="586" r:id="rId20"/>
    <p:sldId id="587" r:id="rId21"/>
    <p:sldId id="588" r:id="rId22"/>
    <p:sldId id="589" r:id="rId23"/>
    <p:sldId id="590" r:id="rId24"/>
    <p:sldId id="591" r:id="rId25"/>
    <p:sldId id="592" r:id="rId26"/>
    <p:sldId id="593" r:id="rId27"/>
    <p:sldId id="594" r:id="rId28"/>
    <p:sldId id="595" r:id="rId29"/>
    <p:sldId id="596" r:id="rId30"/>
    <p:sldId id="597" r:id="rId31"/>
    <p:sldId id="598" r:id="rId32"/>
    <p:sldId id="599"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612" r:id="rId46"/>
    <p:sldId id="613" r:id="rId47"/>
    <p:sldId id="38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7" d="100"/>
          <a:sy n="107" d="100"/>
        </p:scale>
        <p:origin x="546" y="12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מנהל הבדיקות בארגון</a:t>
            </a:r>
          </a:p>
          <a:p>
            <a:pPr algn="r" rtl="1">
              <a:lnSpc>
                <a:spcPct val="150000"/>
              </a:lnSpc>
            </a:pPr>
            <a:r>
              <a:rPr lang="he-IL" sz="1200" dirty="0">
                <a:latin typeface="Arial" panose="020B0604020202020204" pitchFamily="34" charset="0"/>
                <a:cs typeface="Arial" panose="020B0604020202020204" pitchFamily="34" charset="0"/>
              </a:rPr>
              <a:t>אופן הביצוע משתנה בהתאם למחזור החיים של פיתוח התוכנה: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 אג'ייל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משימות הבדיקה והבקרה היומית מתבצעות על ידי 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 הוא חלק מהצוות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ניהול כוח אדם יכול להתבצע ללא קשר לעבודה המקצועית. כלומר על ידי מנהל בדיקות חיצוני לצוות המפתח (מאמן 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33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דוגמאות למשימות באחריות מוביל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אחראי לתיאום אסטרטגיית הבדיקות ותוכנית הבדיקות מול תכנית הפרויקט הכללית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כתיבת מסמך ה-</a:t>
            </a:r>
            <a:r>
              <a:rPr lang="en-US" sz="1200" dirty="0">
                <a:latin typeface="Arial" panose="020B0604020202020204" pitchFamily="34" charset="0"/>
                <a:cs typeface="Arial" panose="020B0604020202020204" pitchFamily="34" charset="0"/>
              </a:rPr>
              <a:t>STP</a:t>
            </a:r>
            <a:r>
              <a:rPr lang="he-IL" sz="1200" dirty="0">
                <a:latin typeface="Arial" panose="020B0604020202020204" pitchFamily="34" charset="0"/>
                <a:cs typeface="Arial" panose="020B0604020202020204" pitchFamily="34" charset="0"/>
              </a:rPr>
              <a:t> (אסטרטגיית הבדיקות, שיטת הבדיקות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הבדיקות (בהתאם לתוכן המערכת, מטרת הבדיקות והסיכונים) כולל בחירת גישת הבדיקות, הערכת לוחות הזמנים, חישוב עלויות בדיקה, משאבים נדרשים כולל כ"א, הגדרת רמות הבדיקה הנדרשות, סבבי הבדיקה וניהול התקלות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הצגת פרספקטיבת הבדיקות במשימות נוספות בפרויקט (לדוגמא: ניתוח משמעות הוצאת גרסת ביניים ללקוח מבחינת עלויות בדיקה וסיכונים)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ייזום ופיקוח על שלב כתיבת התסריטים וביצוע הבדיקות. מעקב אחר תוצאות הבדיקה ואימות תנאי הסף לסיום הבדיקות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5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התאמת תכנית הבדיקות בהתאם לתוצאות ולקצב ההתקדמות, כולל פעולות מתקנות במקרה של פערים (לדוגמא: הוספת סבב בדיקות במקרה של ריבוי תקלות בסבבים מוקדמים)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ניהול תצורה של מסמכי הבדיקות לצורך שמירה על עקיבות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מדדי עבודה למדידת קצב התקדמות ולהערכת איכות המוצר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בנוגע לאוטומציה ושימוש בכלים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בנוגע לסביבת הבדיקות</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18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200" b="1" dirty="0">
                <a:latin typeface="Arial" panose="020B0604020202020204" pitchFamily="34" charset="0"/>
                <a:cs typeface="Arial" panose="020B0604020202020204" pitchFamily="34" charset="0"/>
              </a:rPr>
              <a:t>תפקידי הבודק:</a:t>
            </a:r>
          </a:p>
          <a:p>
            <a:pPr algn="r" rtl="1">
              <a:lnSpc>
                <a:spcPct val="150000"/>
              </a:lnSpc>
            </a:pPr>
            <a:r>
              <a:rPr lang="he-IL" sz="1300" dirty="0">
                <a:latin typeface="Arial" panose="020B0604020202020204" pitchFamily="34" charset="0"/>
                <a:cs typeface="Arial" panose="020B0604020202020204" pitchFamily="34" charset="0"/>
              </a:rPr>
              <a:t>רמות בדיקה עבור כל פרויקט תוכנה משתנות בהתאם לסיכונים השונים. רמות הבדיקה ייקבעו בהתאם ע"י הגורמים האחראים לביצוע הבדיקות בכל רמה.</a:t>
            </a:r>
          </a:p>
          <a:p>
            <a:pPr algn="r" rtl="1">
              <a:lnSpc>
                <a:spcPct val="150000"/>
              </a:lnSpc>
            </a:pPr>
            <a:r>
              <a:rPr lang="he-IL" sz="1300" dirty="0">
                <a:latin typeface="Arial" panose="020B0604020202020204" pitchFamily="34" charset="0"/>
                <a:cs typeface="Arial" panose="020B0604020202020204" pitchFamily="34" charset="0"/>
              </a:rPr>
              <a:t>בשנים האחרונות המודעות והצורך לבדיקות רק עולה ואיתם עולה הדרישה לביצוע בדיקות ע"י בודק מקצועי. היום, בודק טוב ידוע כאחד בעל ידע מקצועי, בעל מומחיות בניתוח הבדיקות, עיצוב הבדיקות או ביצוע בתכנון וביצוע בדיקות אוטומטים.</a:t>
            </a:r>
          </a:p>
          <a:p>
            <a:pPr algn="r" rtl="1">
              <a:lnSpc>
                <a:spcPct val="150000"/>
              </a:lnSpc>
            </a:pPr>
            <a:r>
              <a:rPr lang="he-IL" sz="1300" dirty="0">
                <a:latin typeface="Arial" panose="020B0604020202020204" pitchFamily="34" charset="0"/>
                <a:cs typeface="Arial" panose="020B0604020202020204" pitchFamily="34" charset="0"/>
              </a:rPr>
              <a:t>רמות הבדיקה עשויות להשפיע על המבצע ועל תחום האחריות שלו. לדוגמא:</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יחידה ואינטגרציה בין יחידות שמבוצעות ע"י תוכניתנים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קבלה שמבוצעות ע"י משתמשים ומומחי בידע העסקי של המערכת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675435"/>
            <a:ext cx="298974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81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400" b="1" dirty="0">
                <a:latin typeface="Arial" panose="020B0604020202020204" pitchFamily="34" charset="0"/>
                <a:cs typeface="Arial" panose="020B0604020202020204" pitchFamily="34" charset="0"/>
              </a:rPr>
              <a:t>דוגמאות למשימות באחריות הבודק</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ביצוע בקרה או/ו השתתפות בכתיבת מסמך תכנון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ביצוע בקרה למסמכי בדיקות שנכתבו ע"י בודק אחר בצוות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ניתוח, בקרה והערכת דרישות המשתמש, אפיונים ומודלים של המערכת הבדיקות לצורך הערכת רמת יכולת הבדיקה (</a:t>
            </a:r>
            <a:r>
              <a:rPr lang="en-US" sz="1300" dirty="0">
                <a:latin typeface="Arial" panose="020B0604020202020204" pitchFamily="34" charset="0"/>
                <a:cs typeface="Arial" panose="020B0604020202020204" pitchFamily="34" charset="0"/>
              </a:rPr>
              <a:t>testability</a:t>
            </a:r>
            <a:r>
              <a:rPr lang="he-IL" sz="1300" dirty="0">
                <a:latin typeface="Arial" panose="020B0604020202020204" pitchFamily="34" charset="0"/>
                <a:cs typeface="Arial" panose="020B0604020202020204" pitchFamily="34" charset="0"/>
              </a:rPr>
              <a:t>)</a:t>
            </a:r>
            <a:endParaRPr lang="en-US" sz="13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כתיבת מקרי בדיקה/תסריטים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פיקוח על הקמת סביבת הבדיקות (בתיאום עם מנהל המערכת)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הכנה והשגת נתוני הבדיקה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הטמעת הבדיקות בכל הרמות הבדיקה : ביצוע הבדיקות, דיווח התקלות, הערכת מוכנות המערכת והצגת סטיות בין התכנון לביצוע</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שימוש בכלי ניהול וביצוע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תכנון וביצוע בדיקות אוטומטיות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675435"/>
            <a:ext cx="2989741" cy="28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4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300" b="1" dirty="0">
                <a:latin typeface="Arial" panose="020B0604020202020204" pitchFamily="34" charset="0"/>
                <a:cs typeface="Arial" panose="020B0604020202020204" pitchFamily="34" charset="0"/>
              </a:rPr>
              <a:t>תפקידים נוספים בתחום הבדיקות (הנושא אינו כלול במבחן)</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לקוח - יספק תקציב לפרויקט</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מנהל הפרויקט - יספק ידע מקצועי ויהיה מעורב בתהליך הבדיקה על מנת שיוכל להעביר מידע ללקוח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המשתמש - יספק ידע מהמערכת הנוכחית ויגדיר דרישות עבור המערכת החדשה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מנתח המערכת - אחראי ליצירת מסמך דרישות או/ו אפיון עפ"י שיחותיו עם הלקוח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מעצב טכני - אחראי לכתיבת מסמך העיצוב (</a:t>
            </a:r>
            <a:r>
              <a:rPr lang="en-US" sz="1300" dirty="0">
                <a:latin typeface="Arial" panose="020B0604020202020204" pitchFamily="34" charset="0"/>
                <a:cs typeface="Arial" panose="020B0604020202020204" pitchFamily="34" charset="0"/>
              </a:rPr>
              <a:t>design</a:t>
            </a:r>
            <a:r>
              <a:rPr lang="he-IL" sz="1300" dirty="0">
                <a:latin typeface="Arial" panose="020B0604020202020204" pitchFamily="34" charset="0"/>
                <a:cs typeface="Arial" panose="020B0604020202020204" pitchFamily="34" charset="0"/>
              </a:rPr>
              <a:t>) הכולל מידע טכני בנוגע לתקשורת ולבסיסי</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הנתונים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המפתח - יספק מידע מקצועי בנוגע לקוד הנכתב ואף יבצע בדיקות יחידה. בשלב הסופי יקרא המפתח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לבצע תיקונים אחרונים</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rcRect/>
          <a:stretch/>
        </p:blipFill>
        <p:spPr bwMode="auto">
          <a:xfrm>
            <a:off x="1536655" y="2927450"/>
            <a:ext cx="2989741" cy="239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0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אחת המשימות החשובות והמרכזיות בעולם הבדיקות היא תכנון הבדיקות כל הבדיקות שיתבצעו בפרויקט תלויות בתוכנית הבדיקות, וניתן לומר שההצלחה של הפרויקט מבוססת על התכנון, כך שחשוב מאוד להשקיע פרק זמן הולם בשלב זה ולהשקיע מחשבה מושכלת, על מנת להבטיח שהתוכנית יעילה ועונה על דרישות הפרויקט</a:t>
            </a:r>
          </a:p>
          <a:p>
            <a:pPr algn="r" rtl="1">
              <a:lnSpc>
                <a:spcPct val="150000"/>
              </a:lnSpc>
            </a:pPr>
            <a:r>
              <a:rPr lang="he-IL" sz="1300" dirty="0">
                <a:latin typeface="Arial" panose="020B0604020202020204" pitchFamily="34" charset="0"/>
                <a:cs typeface="Arial" panose="020B0604020202020204" pitchFamily="34" charset="0"/>
              </a:rPr>
              <a:t>תוכנית הבדיקות היא אחת מהמשימות החשובות בבדיקות והיא משימתו העיקרית של מוביל הבדיקות התוכנית מפותחת מוקדם בפרויקט ומספקת רשימת משימות ואבני דרך למעקב ולאימות תכולה, היקף וגודל הבדיקות</a:t>
            </a:r>
          </a:p>
          <a:p>
            <a:pPr algn="r" rtl="1">
              <a:lnSpc>
                <a:spcPct val="150000"/>
              </a:lnSpc>
            </a:pPr>
            <a:r>
              <a:rPr lang="he-IL" sz="1300" dirty="0">
                <a:latin typeface="Arial" panose="020B0604020202020204" pitchFamily="34" charset="0"/>
                <a:cs typeface="Arial" panose="020B0604020202020204" pitchFamily="34" charset="0"/>
              </a:rPr>
              <a:t>משתמשי תוכנית הבדיקות הינם מנהל הפרויקט, המוצר, צוות הבדיקות, וצוות הפרויקט</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78" r="78"/>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6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שלב התכנון מושפע ממספר גורמים כמו מדיניות הבדיקות בחברה, מטרות הבדיקה, סיכונים ומשאבים לרוב, המידע אינו זמין בשלב מוקדם, ולכן יש לעדכן את התוכנית ברגע שמידע זה זמין כמו כן, יש לקחת בחשבון נושאים לא צפויים שעשויים להשפיע על הבדיקות (כגון שינויים בדרישות ביוזמת הלקוח)</a:t>
            </a:r>
          </a:p>
          <a:p>
            <a:pPr algn="r" rtl="1">
              <a:lnSpc>
                <a:spcPct val="150000"/>
              </a:lnSpc>
            </a:pPr>
            <a:r>
              <a:rPr lang="he-IL" sz="1300" dirty="0">
                <a:latin typeface="Arial" panose="020B0604020202020204" pitchFamily="34" charset="0"/>
                <a:cs typeface="Arial" panose="020B0604020202020204" pitchFamily="34" charset="0"/>
              </a:rPr>
              <a:t>תכנון הבדיקות הוא פעילות מתמשכת לאורך חיי המוצר במהלך פרויקט הפיתוח כל פרטי התכנון צריכים להיכתב ב-</a:t>
            </a:r>
            <a:r>
              <a:rPr lang="en-US" sz="1300" dirty="0">
                <a:latin typeface="Arial" panose="020B0604020202020204" pitchFamily="34" charset="0"/>
                <a:cs typeface="Arial" panose="020B0604020202020204" pitchFamily="34" charset="0"/>
              </a:rPr>
              <a:t>STP</a:t>
            </a:r>
            <a:r>
              <a:rPr lang="he-IL" sz="1300" dirty="0">
                <a:latin typeface="Arial" panose="020B0604020202020204" pitchFamily="34" charset="0"/>
                <a:cs typeface="Arial" panose="020B0604020202020204" pitchFamily="34" charset="0"/>
              </a:rPr>
              <a:t> שמגדיר מספר היבטים כללים כגון: זיהוי הסיכונים בפרויקט והדרכים להקטנתם, מטרת הבדיקה וכיו"ב בנוסף ייכתב תכנון מפורט נפרד לכל אחד מרמות הבדיקה: תכנון לבדיקות המערכת ותכנון לשלב בדיקות הקבלה על מנת למנוע צווארי בקבוק חשוב מאוד להיות מודע לכל נושא שעשוי להשפיע על מהלך הבדיקות</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78" r="78"/>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3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בעת בניית תוכנית בדיקות נוכל מומלץ להיעזר במבנה תוכנית בדיקות עפ"י תקן </a:t>
            </a:r>
            <a:r>
              <a:rPr lang="en-US" sz="1300" dirty="0">
                <a:latin typeface="Arial" panose="020B0604020202020204" pitchFamily="34" charset="0"/>
                <a:cs typeface="Arial" panose="020B0604020202020204" pitchFamily="34" charset="0"/>
              </a:rPr>
              <a:t>IEEE829</a:t>
            </a:r>
            <a:r>
              <a:rPr lang="he-IL" sz="13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מזהה מסמך - שם ייחודי למסמך מספר גרסה אחרונה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מבוא - פרק זה יתאר באופן כללי את המסמך ומטרותיו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רכיבי הבדיקה - פרק זה יפרט את מרכיבי החמרה והתוכנה שאמורים להיכלל במסגרת הבדיקות</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מאפיינים שייבדקו - פרק זה יפורטו החלקים הספציפיים בתוכנה שייבדקו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מאפיינים שלא ייבדקו - בפרק זה יפורטו החלקים הספציפיים בתוכנה שלא ייבדקו</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50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גישת הבדיקות - בפרק זה יפורטו פרטים בנוגע לביצוע תהליך הבדיקות, לרבות רמות הבדיקה וטכניקות הבדיקה שיבוצעו</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קריטריוני הצלחה וכשלון – בפרק זה יפורטו קריטריוני ההצלחה והכישלון לרכיבי הבדיקה</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קריטריונים להשהיית הבדיקות ודרישות לחידוש הבדיקות - זוהי פסקת סיכון ייחודית המגדירה תחת אילו אילוצים נעצור את הבדיקות,(למשל כאשר התגלתה תקלה קריטית) ומתי נחזור לבצע אותן(לאחר תיקון התקלה והעלאת גרסה מעודכנת לסביבת הבדיקות)</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תוצרי הבדיקות - בפרק זה יפורטו רשימת המסמכים והתוצרים הנוספים שנייצר (תקלות ועוד)</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משימות וחלוקת אחריות - פרק המפרט את המשימות עצמן, התלויות שלהן, הזמן לביצוען והמשאבים הנדרשים</a:t>
            </a:r>
          </a:p>
          <a:p>
            <a:pPr marL="342900" indent="-342900" algn="r" rtl="1">
              <a:lnSpc>
                <a:spcPct val="150000"/>
              </a:lnSpc>
              <a:buFont typeface="+mj-lt"/>
              <a:buAutoNum type="arabicPeriod" startAt="6"/>
            </a:pPr>
            <a:r>
              <a:rPr lang="he-IL" sz="1300" dirty="0">
                <a:latin typeface="Arial" panose="020B0604020202020204" pitchFamily="34" charset="0"/>
                <a:cs typeface="Arial" panose="020B0604020202020204" pitchFamily="34" charset="0"/>
              </a:rPr>
              <a:t>דרישות סביבה – פרק זה יפרט בין היתר את צרכי החמרה, התוכנה ומשרד הנדרשים לביצוע פעילויות הבדיקות</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06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300" dirty="0">
                <a:latin typeface="Arial" panose="020B0604020202020204" pitchFamily="34" charset="0"/>
                <a:cs typeface="Arial" panose="020B0604020202020204" pitchFamily="34" charset="0"/>
              </a:rPr>
              <a:t>לאחר שהבנו כיצד לבדוק, נצלול במודול הזה לניהול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מה מבנה צוות הבדיקות ומה התפקידים של בעלי התפקידים השונים?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מתכננים פרויקט 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מעריכים את לוחות זמני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קובעים את אסטרטגיית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משלבים ניתוח סיכונים בפרויקט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איך דואגים לניהול תצורת תוצרי הבדיקות )הבודקה(?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מבצעים מעקב ובקרה על אופן התקדמות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מדווחים על אירועים שהתגלו במהלך הבדיקות?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כיצד מנהלים תקלות ואירועים שהתגלו?</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תחומי האחריות – פרק זה יציין מי האחראי לכל אחת מהפעילויות שצוינו עד כה בתוכנית העבודה</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דרישות משאבים והדרכות - פרק זה יתאר את והידיעות דרישות המשאבים וההדרכות הדרושות ליישום הבדיקות</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לו"ז - פרק זה יתאר מתי תתבצענה בפעילויות השונות ברמה של אבני דרך, בהתאמה לתוכנית הכללית של הפרויקט</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סיכונים - פירוט כל הסיכונים כולל הסבירות וההשפעה שלהם במידה ויתקיימו, ופתרונות למניעתם</a:t>
            </a:r>
          </a:p>
          <a:p>
            <a:pPr marL="342900" indent="-342900" algn="r" rtl="1">
              <a:lnSpc>
                <a:spcPct val="150000"/>
              </a:lnSpc>
              <a:buFont typeface="+mj-lt"/>
              <a:buAutoNum type="arabicPeriod" startAt="12"/>
            </a:pPr>
            <a:r>
              <a:rPr lang="he-IL" sz="1300" dirty="0">
                <a:latin typeface="Arial" panose="020B0604020202020204" pitchFamily="34" charset="0"/>
                <a:cs typeface="Arial" panose="020B0604020202020204" pitchFamily="34" charset="0"/>
              </a:rPr>
              <a:t>אישורים - חתימת הממונים על התוכנית (לקוח, מנהל פרויקט) לכתוב לאישור המסמך</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71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מטרת תוכנית הבדיקות ותוכן תוכנית הבדיקות</a:t>
            </a:r>
          </a:p>
          <a:p>
            <a:pPr algn="r" rtl="1">
              <a:lnSpc>
                <a:spcPct val="150000"/>
              </a:lnSpc>
            </a:pPr>
            <a:r>
              <a:rPr lang="he-IL" sz="1300" dirty="0">
                <a:latin typeface="Arial" panose="020B0604020202020204" pitchFamily="34" charset="0"/>
                <a:cs typeface="Arial" panose="020B0604020202020204" pitchFamily="34" charset="0"/>
              </a:rPr>
              <a:t>פעילויות התכנון המרכזיות הינן:</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קביעת מדיניות הארגון</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קביעת תכולת הבדיקות, סיכוני הפרויקט וקביעת מטרת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קביעת אסטרטגיית הבדיקות, כולל רמות הבדיקה שיבוצעו ותנאי יציאה וכניסה לכל שלב</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תיאום ושילוב פעילויות הבדיקה במחזור חיי הפרויקט (פיתוח, תפעול, תחזוקה ועוד)</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קבלת החלטות בנוגע להיקף הבדיקות, חלוקת תפקידים, אופן ביצוע הבדיקות ובאיזה אופן יוערכו ויוצגו תוצאות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לו"ז לפעילויות הבדיקות: הכנת תסריטים, ביצוע והערכה והערכת מצב המערכת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הקצאת משאבים לכל הפעילויות המוגדרות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הגדרת הכמות, רמת הפירוט, מבנה ותבנית המסמכים תוצרי הבדיקות</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 בחירת מדדים למעקב ובקרה של שלבי כתיבת הבדיקות וביצוען, התקלות ומדדים לתיקוני תקלות וצמצום סיכונים</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הגדרת רמת הפירוט של תסריטי הבדיקה כדי לוודא שהם מספקים מידע שמאפשר לשחזר את הרצתם (בעת תיקון תקלות או בדיקה חוזרת) וכך שיוכלו לשמש כבסיס לתסריטים נוספים</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11072" r="11072"/>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300" dirty="0">
                <a:latin typeface="Arial" panose="020B0604020202020204" pitchFamily="34" charset="0"/>
                <a:cs typeface="Arial" panose="020B0604020202020204" pitchFamily="34" charset="0"/>
              </a:rPr>
              <a:t>גישת הבדיקה היא למעשה הטמעת האסטרטגיה שנבחרה עבור פרויקט ספציפי. באופן הגיוני האסטרטגיה תכלול החלטות המתבססות על מטרות הבדיקה וניתוח הסיכונים. האסטרטגיה תציג את טכניקות הבדיקה המתאימות ביותר, ואת סוגי הבדיקות שיש לבצע, אילו יכולות מערכת יש לבדוק יותר לעומק ויותר מוקדם ביחס ליכולות המערכת האחרות - בעצם יש לנמק את האופן, הסדר והעומק של הבדיקות שמתוכננות להתבצע.</a:t>
            </a:r>
          </a:p>
          <a:p>
            <a:pPr algn="r" rtl="1">
              <a:lnSpc>
                <a:spcPct val="150000"/>
              </a:lnSpc>
            </a:pPr>
            <a:r>
              <a:rPr lang="he-IL" sz="1300" dirty="0">
                <a:latin typeface="Arial" panose="020B0604020202020204" pitchFamily="34" charset="0"/>
                <a:cs typeface="Arial" panose="020B0604020202020204" pitchFamily="34" charset="0"/>
              </a:rPr>
              <a:t>כאשר מתקבלת ההחלטה בנוגע לגישת הבדיקות ייתכן ונבחר לשלב מספר גישות גם יחד. בזמן קבלת ההחלטה עלינו להביא בחשבון גורמים נוספים כמו:</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האם בהתרחשות תקלה אנו עלולים לסכן חיי אדם?</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מהי רמת המקצועיות או הידע של האנשים המעורבים בפרויקט?</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מטרות ויעדי הבדיקה במסגרת התרבות הארגונית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טבע ואופי החברה והמוצר</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נהלים מחייבים מטעם הארגון או/ו הלקוח</a:t>
            </a:r>
            <a:endParaRPr lang="he-IL" sz="12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1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קיימות מספר אסטרטגיות/ גישות שונות לביצוע הבדיקות:</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אנליטית - </a:t>
            </a:r>
            <a:r>
              <a:rPr lang="en-US" sz="1100" dirty="0">
                <a:latin typeface="Arial" panose="020B0604020202020204" pitchFamily="34" charset="0"/>
                <a:cs typeface="Arial" panose="020B0604020202020204" pitchFamily="34" charset="0"/>
              </a:rPr>
              <a:t>Analytical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ביצוע הבדיקה על בסיס ניתוח מקדים של המערכת, זיהוי הסיכונים ותיעדוף הבדיקות על בסיס ניתוח סיכונים זה (בדיקות מבוססות סיכונים - </a:t>
            </a:r>
            <a:r>
              <a:rPr lang="en-US" sz="1100" dirty="0">
                <a:latin typeface="Arial" panose="020B0604020202020204" pitchFamily="34" charset="0"/>
                <a:cs typeface="Arial" panose="020B0604020202020204" pitchFamily="34" charset="0"/>
              </a:rPr>
              <a:t>risk based testing</a:t>
            </a:r>
            <a:r>
              <a:rPr lang="he-IL" sz="110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מבוססת מודלים - </a:t>
            </a:r>
            <a:r>
              <a:rPr lang="en-US" sz="1100" dirty="0">
                <a:latin typeface="Arial" panose="020B0604020202020204" pitchFamily="34" charset="0"/>
                <a:cs typeface="Arial" panose="020B0604020202020204" pitchFamily="34" charset="0"/>
              </a:rPr>
              <a:t>Model-Based-Approach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אסטרטגיה אשר מתבססת על מידע סטטיסטי כגון קצב גילוי תקלות (</a:t>
            </a:r>
            <a:r>
              <a:rPr lang="en-US" sz="1100" dirty="0">
                <a:latin typeface="Arial" panose="020B0604020202020204" pitchFamily="34" charset="0"/>
                <a:cs typeface="Arial" panose="020B0604020202020204" pitchFamily="34" charset="0"/>
              </a:rPr>
              <a:t>failure rate</a:t>
            </a:r>
            <a:r>
              <a:rPr lang="he-IL" sz="1100" dirty="0">
                <a:latin typeface="Arial" panose="020B0604020202020204" pitchFamily="34" charset="0"/>
                <a:cs typeface="Arial" panose="020B0604020202020204" pitchFamily="34" charset="0"/>
              </a:rPr>
              <a:t>) או תדירות שימוש בתכונות המערכת השונות. בסוג זה של אסטרטגיית בדיקות, עיצוב הבדיקות מתבסס על מודל של היבט כלשהו של המוצר, כמו פונקציה, תהליך עסקי, מבנה פנימי או מאפיין לא פונקציונלי.</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אסטרטגיה המתבססת על מתודולוגיות - </a:t>
            </a:r>
            <a:r>
              <a:rPr lang="en-US" sz="1100" dirty="0">
                <a:latin typeface="Arial" panose="020B0604020202020204" pitchFamily="34" charset="0"/>
                <a:cs typeface="Arial" panose="020B0604020202020204" pitchFamily="34" charset="0"/>
              </a:rPr>
              <a:t>Methodical-Approach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אסטרטגית בדיקות המתבססת על שיטת בדיקה מסוימת, כגון: התבססות על מידע לגבי תקלות (</a:t>
            </a:r>
            <a:r>
              <a:rPr lang="en-US" sz="1100" dirty="0">
                <a:latin typeface="Arial" panose="020B0604020202020204" pitchFamily="34" charset="0"/>
                <a:cs typeface="Arial" panose="020B0604020202020204" pitchFamily="34" charset="0"/>
              </a:rPr>
              <a:t>failure based </a:t>
            </a:r>
            <a:r>
              <a:rPr lang="he-IL" sz="1100" dirty="0">
                <a:latin typeface="Arial" panose="020B0604020202020204" pitchFamily="34" charset="0"/>
                <a:cs typeface="Arial" panose="020B0604020202020204" pitchFamily="34" charset="0"/>
              </a:rPr>
              <a:t>) בהתאם לשיטת ניחוש תקלות (</a:t>
            </a:r>
            <a:r>
              <a:rPr lang="en-US" sz="1100" dirty="0">
                <a:latin typeface="Arial" panose="020B0604020202020204" pitchFamily="34" charset="0"/>
                <a:cs typeface="Arial" panose="020B0604020202020204" pitchFamily="34" charset="0"/>
              </a:rPr>
              <a:t>error guessing</a:t>
            </a:r>
            <a:r>
              <a:rPr lang="he-IL" sz="1100" dirty="0">
                <a:latin typeface="Arial" panose="020B0604020202020204" pitchFamily="34" charset="0"/>
                <a:cs typeface="Arial" panose="020B0604020202020204" pitchFamily="34" charset="0"/>
              </a:rPr>
              <a:t>) או שיטת "מתקפת" תקלות</a:t>
            </a:r>
            <a:r>
              <a:rPr lang="en-US" sz="1100" dirty="0">
                <a:latin typeface="Arial" panose="020B0604020202020204" pitchFamily="34" charset="0"/>
                <a:cs typeface="Arial" panose="020B0604020202020204" pitchFamily="34" charset="0"/>
              </a:rPr>
              <a:t> </a:t>
            </a: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fault attack</a:t>
            </a:r>
            <a:r>
              <a:rPr lang="he-IL" sz="1100" dirty="0">
                <a:latin typeface="Arial" panose="020B0604020202020204" pitchFamily="34" charset="0"/>
                <a:cs typeface="Arial" panose="020B0604020202020204" pitchFamily="34" charset="0"/>
              </a:rPr>
              <a:t>), מתבססות על ניסיון עובדים הבודקים (</a:t>
            </a:r>
            <a:r>
              <a:rPr lang="en-US" sz="1100" dirty="0">
                <a:latin typeface="Arial" panose="020B0604020202020204" pitchFamily="34" charset="0"/>
                <a:cs typeface="Arial" panose="020B0604020202020204" pitchFamily="34" charset="0"/>
              </a:rPr>
              <a:t>experience-based</a:t>
            </a:r>
            <a:r>
              <a:rPr lang="he-IL" sz="1100" dirty="0">
                <a:latin typeface="Arial" panose="020B0604020202020204" pitchFamily="34" charset="0"/>
                <a:cs typeface="Arial" panose="020B0604020202020204" pitchFamily="34" charset="0"/>
              </a:rPr>
              <a:t>).</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7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קיימות מספר אסטרטגיות/ גישות שונות לביצוע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אסטרטגיה המתבססת על תהליך או סטנדרט תעשייתי - </a:t>
            </a:r>
            <a:r>
              <a:rPr lang="en-US" sz="1100" dirty="0">
                <a:latin typeface="Arial" panose="020B0604020202020204" pitchFamily="34" charset="0"/>
                <a:cs typeface="Arial" panose="020B0604020202020204" pitchFamily="34" charset="0"/>
              </a:rPr>
              <a:t>Process/Standards Compliant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זוהי אסטרטגית בדיקות הכוללת ניתוח, עיצוב ויישום בדיקות המתבססת על מחייבות סטנדרטים מחייבים של ענף תעשייה ספציפי או לחלופין על תהליך עבודה (כגון מתודולוגית </a:t>
            </a:r>
            <a:r>
              <a:rPr lang="en-US" sz="1100" dirty="0">
                <a:latin typeface="Arial" panose="020B0604020202020204" pitchFamily="34" charset="0"/>
                <a:cs typeface="Arial" panose="020B0604020202020204" pitchFamily="34" charset="0"/>
              </a:rPr>
              <a:t>agile</a:t>
            </a:r>
            <a:r>
              <a:rPr lang="he-IL" sz="1100" dirty="0">
                <a:latin typeface="Arial" panose="020B0604020202020204" pitchFamily="34" charset="0"/>
                <a:cs typeface="Arial" panose="020B0604020202020204" pitchFamily="34" charset="0"/>
              </a:rPr>
              <a:t> שמכתיבה שיטת  בדיקות ששונה במהותה מהשיטות האחרות ומחייבת התאמה של משימות הבדיקה לתהליך העבודה).</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בדיקה דינאמיות/ גמישות תגובתית - </a:t>
            </a:r>
            <a:r>
              <a:rPr lang="en-US" sz="1100" dirty="0">
                <a:latin typeface="Arial" panose="020B0604020202020204" pitchFamily="34" charset="0"/>
                <a:cs typeface="Arial" panose="020B0604020202020204" pitchFamily="34" charset="0"/>
              </a:rPr>
              <a:t>Dynamic and Heuristic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אסטרטגית בדיקות כמו </a:t>
            </a:r>
            <a:r>
              <a:rPr lang="en-US" sz="1100" dirty="0">
                <a:latin typeface="Arial" panose="020B0604020202020204" pitchFamily="34" charset="0"/>
                <a:cs typeface="Arial" panose="020B0604020202020204" pitchFamily="34" charset="0"/>
              </a:rPr>
              <a:t>exploratory testing </a:t>
            </a:r>
            <a:r>
              <a:rPr lang="he-IL" sz="1100" dirty="0">
                <a:latin typeface="Arial" panose="020B0604020202020204" pitchFamily="34" charset="0"/>
                <a:cs typeface="Arial" panose="020B0604020202020204" pitchFamily="34" charset="0"/>
              </a:rPr>
              <a:t>שהינה תגובתית בהתאם למצב המערכת: בגישה זו התסריטים מתועדים לאחר הביצוע, כאשר התסריטים ייכתבו רק עבור המקומות הבעייתיים.</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הייעוץ - </a:t>
            </a:r>
            <a:r>
              <a:rPr lang="en-US" sz="1100" dirty="0">
                <a:latin typeface="Arial" panose="020B0604020202020204" pitchFamily="34" charset="0"/>
                <a:cs typeface="Arial" panose="020B0604020202020204" pitchFamily="34" charset="0"/>
              </a:rPr>
              <a:t>Consultative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אסטרטגיה המתבססת על התייעצות מוקדמת עם יועץ טכנולוגי או מומחה עסקי מחוץ לצוות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אסטרטגית מניעת נסיגה - </a:t>
            </a:r>
            <a:r>
              <a:rPr lang="en-US" sz="1100" dirty="0">
                <a:latin typeface="Arial" panose="020B0604020202020204" pitchFamily="34" charset="0"/>
                <a:cs typeface="Arial" panose="020B0604020202020204" pitchFamily="34" charset="0"/>
              </a:rPr>
              <a:t>Regression-Averse Approach</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סוג זה של אסטרטגיית בדיקות מונע על ידי הרצון להימנע מנסיגה של יכולות קיימות. גישת בדיקות</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המתבססת על שימוש חוזר בתרחישי בדיקה ואוטומציה מקסימלית של הבדיקות הפונקציונליות.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l="-1402" r="-902"/>
          <a:stretch/>
        </p:blipFill>
        <p:spPr bwMode="auto">
          <a:xfrm>
            <a:off x="788618" y="2789910"/>
            <a:ext cx="4485816"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45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קריטריוני/תנאי סף לכניסה וליציאה (</a:t>
            </a:r>
            <a:r>
              <a:rPr lang="en-US" sz="1200" b="1" dirty="0">
                <a:latin typeface="Arial" panose="020B0604020202020204" pitchFamily="34" charset="0"/>
                <a:cs typeface="Arial" panose="020B0604020202020204" pitchFamily="34" charset="0"/>
              </a:rPr>
              <a:t>Entry &amp; Exit Criteria</a:t>
            </a:r>
            <a:r>
              <a:rPr lang="he-IL" sz="1200" b="1" dirty="0">
                <a:latin typeface="Arial" panose="020B0604020202020204" pitchFamily="34" charset="0"/>
                <a:cs typeface="Arial" panose="020B0604020202020204" pitchFamily="34" charset="0"/>
              </a:rPr>
              <a:t>)</a:t>
            </a:r>
          </a:p>
          <a:p>
            <a:pPr algn="r" rtl="1">
              <a:lnSpc>
                <a:spcPct val="150000"/>
              </a:lnSpc>
            </a:pPr>
            <a:r>
              <a:rPr lang="he-IL" sz="1100" dirty="0">
                <a:latin typeface="Arial" panose="020B0604020202020204" pitchFamily="34" charset="0"/>
                <a:cs typeface="Arial" panose="020B0604020202020204" pitchFamily="34" charset="0"/>
              </a:rPr>
              <a:t>על מנת לנהל בצורה יעילה את תהליך איכות התוכנה והבדיקות, מומלץ לקבוע קריטריונים המגדירים מתי להתחיל פעילות בדיקה מסוימת או לחלופין מתי הפעילות הושלמה.</a:t>
            </a:r>
          </a:p>
          <a:p>
            <a:pPr algn="r" rtl="1">
              <a:lnSpc>
                <a:spcPct val="150000"/>
              </a:lnSpc>
            </a:pPr>
            <a:r>
              <a:rPr lang="he-IL" sz="1100" dirty="0">
                <a:latin typeface="Arial" panose="020B0604020202020204" pitchFamily="34" charset="0"/>
                <a:cs typeface="Arial" panose="020B0604020202020204" pitchFamily="34" charset="0"/>
              </a:rPr>
              <a:t>על מנת למנוע בזבוז זמן ומשאבים מומלץ לקבוע את תנאי הכניסה והיציאה (תחילה וסיום של משימות) טרם תחילת הפרויקט.</a:t>
            </a:r>
          </a:p>
          <a:p>
            <a:pPr algn="r" rtl="1">
              <a:lnSpc>
                <a:spcPct val="150000"/>
              </a:lnSpc>
            </a:pPr>
            <a:r>
              <a:rPr lang="he-IL" sz="1100" dirty="0">
                <a:latin typeface="Arial" panose="020B0604020202020204" pitchFamily="34" charset="0"/>
                <a:cs typeface="Arial" panose="020B0604020202020204" pitchFamily="34" charset="0"/>
              </a:rPr>
              <a:t>קריטריוני כניסה ויציאה צריכים להיות מוגדרים עבור כל רמת בדיקה וסוג בדיקה, ויהיו שונים בהתאם ליעדי הבדיקה.</a:t>
            </a:r>
          </a:p>
          <a:p>
            <a:pPr algn="r" rtl="1">
              <a:lnSpc>
                <a:spcPct val="150000"/>
              </a:lnSpc>
            </a:pPr>
            <a:r>
              <a:rPr lang="he-IL" sz="1100" dirty="0">
                <a:latin typeface="Arial" panose="020B0604020202020204" pitchFamily="34" charset="0"/>
                <a:cs typeface="Arial" panose="020B0604020202020204" pitchFamily="34" charset="0"/>
              </a:rPr>
              <a:t>אם לא יוגדרו תנאי הכניסה והיציאה - והפעילות לא תתבצע יהיה קשה, מסורבל ויקר לנהל אותה.</a:t>
            </a:r>
          </a:p>
          <a:p>
            <a:pPr algn="r" rtl="1">
              <a:lnSpc>
                <a:spcPct val="150000"/>
              </a:lnSpc>
            </a:pPr>
            <a:r>
              <a:rPr lang="he-IL" sz="1100" dirty="0">
                <a:latin typeface="Arial" panose="020B0604020202020204" pitchFamily="34" charset="0"/>
                <a:cs typeface="Arial" panose="020B0604020202020204" pitchFamily="34" charset="0"/>
              </a:rPr>
              <a:t>תנאי הסף מסייעים לנו להחליט מתי לעצור את הבדיקות: אם לא יהיו תנאי סף לסיום נמשיך לבדוק עד שיסתיים הזמן, ומכיוון שאין לנו מטרה ברורה תחושת הביטחון במוצר תתפוגג.</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887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dirty="0">
                <a:latin typeface="Arial" panose="020B0604020202020204" pitchFamily="34" charset="0"/>
                <a:cs typeface="Arial" panose="020B0604020202020204" pitchFamily="34" charset="0"/>
              </a:rPr>
              <a:t>תנאי הסף עשויים להכיל מידע מגוון ואף עשויים להשתנות מפרויקט לפרויקט. בעת הגדרת תנאי סף, יש להתייחס לנקודות הבאות: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להבטיח כיסוי מספק לקוד ולפונקציונאליות - % הכיסוי המצופה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ביצוע בדיקות לכל האזורים בעלי הסיכון הגבוהה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אמינות המוצר</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תקלות - כגון, כמות מקסימלית ורמת החמרה של התקלות הפתוחות ו/או חומרתן (לדוגמא: במידה ועם סיום הבדיקות יש עדיין 10 תקלות בחומרה נמוכה, ניתן יהיה להעביר את המערכת ללקוח)</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משמעות המשך הבדיקות מבחינת לו"ז ועלויות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קצב גילוי תקלות חדשות (מספר התקלות ורמת החומרה שלהן יורדים ככל שנתקדם בסבבי הבדיקה)</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2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b="1" dirty="0">
                <a:latin typeface="Arial" panose="020B0604020202020204" pitchFamily="34" charset="0"/>
                <a:cs typeface="Arial" panose="020B0604020202020204" pitchFamily="34" charset="0"/>
              </a:rPr>
              <a:t>דוגמאות לקריטריוני כניסה </a:t>
            </a:r>
            <a:r>
              <a:rPr lang="he-IL" sz="1100" dirty="0">
                <a:latin typeface="Arial" panose="020B0604020202020204" pitchFamily="34" charset="0"/>
                <a:cs typeface="Arial" panose="020B0604020202020204" pitchFamily="34" charset="0"/>
              </a:rPr>
              <a:t>(אלו יאופיינו במסגרת תכנון הבדיקות. חשוב לבדוק בבירור ומראש)</a:t>
            </a:r>
          </a:p>
          <a:p>
            <a:pPr algn="r" rtl="1">
              <a:lnSpc>
                <a:spcPct val="150000"/>
              </a:lnSpc>
            </a:pPr>
            <a:r>
              <a:rPr lang="he-IL" sz="1100" b="1" dirty="0">
                <a:latin typeface="Arial" panose="020B0604020202020204" pitchFamily="34" charset="0"/>
                <a:cs typeface="Arial" panose="020B0604020202020204" pitchFamily="34" charset="0"/>
              </a:rPr>
              <a:t>בסיס הבדיקות</a:t>
            </a:r>
            <a:r>
              <a:rPr lang="he-IL" sz="1100" dirty="0">
                <a:latin typeface="Arial" panose="020B0604020202020204" pitchFamily="34" charset="0"/>
                <a:cs typeface="Arial" panose="020B0604020202020204" pitchFamily="34" charset="0"/>
              </a:rPr>
              <a:t>: זמינות הדרישות שניתנות לבדיקה, זמינות סיפורי משתמשים, זמינות המודלים (למשל, בעת ביצוע אסטרטגיית בדיקה מבוססת מודל), זמינות פרטי הבדיקות שעמדו בתנאי סף היציאה ברמות הבדיקות הקודמות</a:t>
            </a:r>
          </a:p>
          <a:p>
            <a:pPr algn="r" rtl="1">
              <a:lnSpc>
                <a:spcPct val="150000"/>
              </a:lnSpc>
            </a:pPr>
            <a:r>
              <a:rPr lang="he-IL" sz="1100" b="1" dirty="0">
                <a:latin typeface="Arial" panose="020B0604020202020204" pitchFamily="34" charset="0"/>
                <a:cs typeface="Arial" panose="020B0604020202020204" pitchFamily="34" charset="0"/>
              </a:rPr>
              <a:t>סביבת הבדיקות</a:t>
            </a:r>
            <a:r>
              <a:rPr lang="he-IL" sz="1100" dirty="0">
                <a:latin typeface="Arial" panose="020B0604020202020204" pitchFamily="34" charset="0"/>
                <a:cs typeface="Arial" panose="020B0604020202020204" pitchFamily="34" charset="0"/>
              </a:rPr>
              <a:t>: מוכנה וכל ההתקנות הותקנו (רצוי לעשות "ניסוי כלים" כדי לוודא שהסביבה מוכנה לעבודה). נהוג להגדיר סט מצומצם של בדיקות כדי לבדוק את מוכנות הסביבה - בדיקת שפיות (</a:t>
            </a:r>
            <a:r>
              <a:rPr lang="en-US" sz="1100" dirty="0">
                <a:latin typeface="Arial" panose="020B0604020202020204" pitchFamily="34" charset="0"/>
                <a:cs typeface="Arial" panose="020B0604020202020204" pitchFamily="34" charset="0"/>
              </a:rPr>
              <a:t>Sanity</a:t>
            </a:r>
            <a:r>
              <a:rPr lang="he-IL" sz="1100" dirty="0">
                <a:latin typeface="Arial" panose="020B0604020202020204" pitchFamily="34" charset="0"/>
                <a:cs typeface="Arial" panose="020B0604020202020204" pitchFamily="34" charset="0"/>
              </a:rPr>
              <a:t>) לאינטגרציה בין המערכת והסביבה.</a:t>
            </a:r>
          </a:p>
          <a:p>
            <a:pPr algn="r" rtl="1">
              <a:lnSpc>
                <a:spcPct val="150000"/>
              </a:lnSpc>
            </a:pPr>
            <a:r>
              <a:rPr lang="he-IL" sz="1100" b="1" dirty="0">
                <a:latin typeface="Arial" panose="020B0604020202020204" pitchFamily="34" charset="0"/>
                <a:cs typeface="Arial" panose="020B0604020202020204" pitchFamily="34" charset="0"/>
              </a:rPr>
              <a:t>כלי הבדיקות</a:t>
            </a:r>
            <a:r>
              <a:rPr lang="he-IL" sz="1100" dirty="0">
                <a:latin typeface="Arial" panose="020B0604020202020204" pitchFamily="34" charset="0"/>
                <a:cs typeface="Arial" panose="020B0604020202020204" pitchFamily="34" charset="0"/>
              </a:rPr>
              <a:t>: כל שינוי והתאמה שרצינו להכניס לכלי ניהול הבדיקות - הוכנסו והותאמו.</a:t>
            </a:r>
          </a:p>
          <a:p>
            <a:pPr algn="r" rtl="1">
              <a:lnSpc>
                <a:spcPct val="150000"/>
              </a:lnSpc>
            </a:pPr>
            <a:r>
              <a:rPr lang="he-IL" sz="1100" b="1" dirty="0">
                <a:latin typeface="Arial" panose="020B0604020202020204" pitchFamily="34" charset="0"/>
                <a:cs typeface="Arial" panose="020B0604020202020204" pitchFamily="34" charset="0"/>
              </a:rPr>
              <a:t>נתוני הבדיקות</a:t>
            </a:r>
            <a:r>
              <a:rPr lang="he-IL" sz="1100" dirty="0">
                <a:latin typeface="Arial" panose="020B0604020202020204" pitchFamily="34" charset="0"/>
                <a:cs typeface="Arial" panose="020B0604020202020204" pitchFamily="34" charset="0"/>
              </a:rPr>
              <a:t>: נתונים שתכננו להשיג מהשטח - השגנו, נתונים שתכננו לייצר באופן מלאכותי - יוצרו, הנתונים הקיימים - גובו, קיים מנגנון ניהול המקשר בין נתוני הבדיקות והבדיקות (מבנה ספריות/מסדי נתונים/כלי ניהול בדיקות). נתונים שייוצרו דינמית - קיימים כלים ליצירת הנתונים (שאילתות, מערכת ניהול וגישה למסד הנתונים/סימולטורים/דרייברים/קבצי קונפיגורציה חליפיים).</a:t>
            </a:r>
          </a:p>
          <a:p>
            <a:pPr algn="r" rtl="1">
              <a:lnSpc>
                <a:spcPct val="150000"/>
              </a:lnSpc>
            </a:pPr>
            <a:r>
              <a:rPr lang="he-IL" sz="1100" b="1" dirty="0">
                <a:latin typeface="Arial" panose="020B0604020202020204" pitchFamily="34" charset="0"/>
                <a:cs typeface="Arial" panose="020B0604020202020204" pitchFamily="34" charset="0"/>
              </a:rPr>
              <a:t>הקוד (המערכת או הרכיב)</a:t>
            </a:r>
            <a:r>
              <a:rPr lang="he-IL" sz="1100" dirty="0">
                <a:latin typeface="Arial" panose="020B0604020202020204" pitchFamily="34" charset="0"/>
                <a:cs typeface="Arial" panose="020B0604020202020204" pitchFamily="34" charset="0"/>
              </a:rPr>
              <a:t>: בדיקת שפיות - סדרת בדיקות שמטרתן לבדוק את מוכנות הקוד. רצוי לעשות "ניסוי כלים" כדי לוודא שהרכיב/מערכת מוכנה לבדיקה. מבצעים רמת כיסוי מוגדרת. בדיקות אלו יכילו מספר מצומצם של תהליכים עסקיים מרכזיים תקפים, ללא מקרי קצה (לבדוק שהמערכת "חיה"). הרצת סדרת בדיקות זו יכולה להמשך בין מספר דקות ועד חצי יום למערכות מאד גדולות ומורכבות.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100" b="1" dirty="0">
                <a:latin typeface="Arial" panose="020B0604020202020204" pitchFamily="34" charset="0"/>
                <a:cs typeface="Arial" panose="020B0604020202020204" pitchFamily="34" charset="0"/>
              </a:rPr>
              <a:t>להלן דוגמאות לקריטריוני יציאה</a:t>
            </a:r>
            <a:endParaRPr lang="he-IL" sz="11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 כיסוי הדרישות/הפיצ'רים של המערכת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כמות בדיקות שנכשלו/לא הורצו/הצליחו</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בסוף רמת בדיקה כאשר סדרת בדיקות מסוימת (לדוגמה סיפורי משתמשים, דרישות, קריטריון קבלה, סיכונים, קוד) השיגה מטרה מוגדרת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תקלות - כאשר כמות התקלות שטרם טופלו נמצאות בגבול המוסכם, כאשר הערכת מספר התקלות שטרם התגלו נמוכה</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כאשר רמות האמינות, הביצועים, השימושיות, אבטחה מספיקים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מדדי פרויקט - חריגה תקציבית נגמר הכסף, משאבים צריך להחזיר את המחשבים המשמשים את הבדיקות, הגעת המועד המתוכנן</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הנזק בעיכוב גבוה מהתועלת!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החלטה של בעלי העניין ובעלי העסקים בפרויקט</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rotWithShape="1">
          <a:blip r:embed="rId4"/>
          <a:srcRect t="214" b="214"/>
          <a:stretch/>
        </p:blipFill>
        <p:spPr bwMode="auto">
          <a:xfrm>
            <a:off x="788618" y="1889760"/>
            <a:ext cx="4485816" cy="446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59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הערכת לוחות הזמנים לביצוע</a:t>
            </a:r>
          </a:p>
          <a:p>
            <a:pPr algn="r" rtl="1">
              <a:lnSpc>
                <a:spcPct val="150000"/>
              </a:lnSpc>
            </a:pPr>
            <a:r>
              <a:rPr lang="he-IL" sz="1100" dirty="0">
                <a:latin typeface="Arial" panose="020B0604020202020204" pitchFamily="34" charset="0"/>
                <a:cs typeface="Arial" panose="020B0604020202020204" pitchFamily="34" charset="0"/>
              </a:rPr>
              <a:t>חלק מתהליך תכנון הבדיקות הוא הערכת המשאבים הדרושים לבדיקת המוצר. ברגע שכמות המשאבים ידועה לנו, נוכל להקצות את המשאבים למשימות הדרושות ולהבטיח מצב שאין מקום בו חסר בודק או לחלופין מצב בו יש יותר בודקים מהנדרש. במידה והקצאת המשאבים אינה מבוצעת כראוי עלול לצוץ סיכון שלא נזהה שגיאות/תקלות קריטיות בפרויקט במקומות שעשויים להשפיע בצורה הרסנית. משימה זו נחשבת קשה במיוחד שכן מדובר במשימת ניבוי והערכה.</a:t>
            </a:r>
          </a:p>
          <a:p>
            <a:pPr algn="r" rtl="1">
              <a:lnSpc>
                <a:spcPct val="150000"/>
              </a:lnSpc>
            </a:pPr>
            <a:r>
              <a:rPr lang="he-IL" sz="1100" dirty="0">
                <a:latin typeface="Arial" panose="020B0604020202020204" pitchFamily="34" charset="0"/>
                <a:cs typeface="Arial" panose="020B0604020202020204" pitchFamily="34" charset="0"/>
              </a:rPr>
              <a:t>הערכת לוחות הזמנים תתבסס על כמות תנאי הבדיקה, כמות המשאבים והתזמון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מי יבצע את הבדיקות</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מתי יבוצעו הבדיקות - תיעדוף</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והאם יש תלות בין בדיקות שונות</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01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300" dirty="0">
                <a:latin typeface="Arial" panose="020B0604020202020204" pitchFamily="34" charset="0"/>
                <a:cs typeface="Arial" panose="020B0604020202020204" pitchFamily="34" charset="0"/>
              </a:rPr>
              <a:t>נהוג כי המפתח יבדוק את הפיתוח של עצמו: הבדיקות יתבצעו במהירות ואף יחסכו כסף. אך, לצערנו הרב ישנם מספר הוכחות לכך שביצוע הבדיקות ע"י המפתח משפיע בצורה מזיקה על בדיקת הרכיב אותו פיתח:</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למפתח אין שום אינטרס למצוא תקלות בעבודה של עצמו</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מאוד קשה לזהות תקלות ברורות מאליהן בעבודה של עצמך (אחרת הן לא היו נגרמות מלכתחילה)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למפתח קל ופשוט להניח בטעות שחלק מסוים תקין כאשר עובדתית הוא אינו תקין (לרוב לא יוודא את ההנחה מול מסמך)</a:t>
            </a:r>
          </a:p>
          <a:p>
            <a:pPr algn="r" rtl="1">
              <a:lnSpc>
                <a:spcPct val="150000"/>
              </a:lnSpc>
            </a:pPr>
            <a:endParaRPr lang="he-IL" sz="1300" dirty="0">
              <a:latin typeface="Arial" panose="020B0604020202020204" pitchFamily="34" charset="0"/>
              <a:cs typeface="Arial" panose="020B0604020202020204" pitchFamily="34" charset="0"/>
            </a:endParaRPr>
          </a:p>
          <a:p>
            <a:pPr algn="r" rtl="1">
              <a:lnSpc>
                <a:spcPct val="150000"/>
              </a:lnSpc>
            </a:pPr>
            <a:r>
              <a:rPr lang="he-IL" sz="1300" dirty="0">
                <a:latin typeface="Arial" panose="020B0604020202020204" pitchFamily="34" charset="0"/>
                <a:cs typeface="Arial" panose="020B0604020202020204" pitchFamily="34" charset="0"/>
              </a:rPr>
              <a:t>בודק עצמאי עשוי למנוע את המלכודות שהובאו לעיל:</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משימתו היא למצוא תקלות בתוכנה</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קל יותר לזהות תקלות בעבודתו של האחר (אין רגישות לחלק הנבדק)</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בודק טוב לעולם אינו מניח הנחות, אלא מוודא מול מסמכים או גורמים בצוות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73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הערכת לוחות הזמנים לביצוע</a:t>
            </a:r>
          </a:p>
          <a:p>
            <a:pPr algn="r" rtl="1">
              <a:lnSpc>
                <a:spcPct val="150000"/>
              </a:lnSpc>
            </a:pPr>
            <a:r>
              <a:rPr lang="he-IL" sz="1100" dirty="0">
                <a:latin typeface="Arial" panose="020B0604020202020204" pitchFamily="34" charset="0"/>
                <a:cs typeface="Arial" panose="020B0604020202020204" pitchFamily="34" charset="0"/>
              </a:rPr>
              <a:t>עדיפות - נכון יהיה לתכנן את מקרי הבדיקה על בסיס רמת העדיפות שלהן.</a:t>
            </a:r>
          </a:p>
          <a:p>
            <a:pPr algn="r" rtl="1">
              <a:lnSpc>
                <a:spcPct val="150000"/>
              </a:lnSpc>
            </a:pPr>
            <a:r>
              <a:rPr lang="he-IL" sz="1100" dirty="0">
                <a:latin typeface="Arial" panose="020B0604020202020204" pitchFamily="34" charset="0"/>
                <a:cs typeface="Arial" panose="020B0604020202020204" pitchFamily="34" charset="0"/>
              </a:rPr>
              <a:t>תלות - אם קיימת תלות בביצוע מקרה נמוך יותר, נתחיל בפעילות בה אנו תלויים, כלומר במידה ונתכנן בדיקות המבוססות תלויות עלינו לארגן אותם ללא קשר לרמת התיעדוף שלהם.</a:t>
            </a:r>
          </a:p>
          <a:p>
            <a:pPr algn="r" rtl="1">
              <a:lnSpc>
                <a:spcPct val="150000"/>
              </a:lnSpc>
            </a:pPr>
            <a:r>
              <a:rPr lang="he-IL" sz="1100" dirty="0">
                <a:latin typeface="Arial" panose="020B0604020202020204" pitchFamily="34" charset="0"/>
                <a:cs typeface="Arial" panose="020B0604020202020204" pitchFamily="34" charset="0"/>
              </a:rPr>
              <a:t>סדר הרצה - כעת עלינו להגדיר את מנות ההרצה - כלומר לארגן את מקרי הבדיקה בהתאם לסדר שבו הם יורצו. כאן עלינו לקחת בחשבון גורמים כגון קדימויות, תלות, בדיקות אישור, בדיקות רגרסיה, ומהו הרצף היעיל ביותר לביצוע הבדיקות.</a:t>
            </a:r>
          </a:p>
          <a:p>
            <a:pPr algn="r" rtl="1">
              <a:lnSpc>
                <a:spcPct val="150000"/>
              </a:lnSpc>
            </a:pPr>
            <a:r>
              <a:rPr lang="he-IL" sz="1100" dirty="0">
                <a:latin typeface="Arial" panose="020B0604020202020204" pitchFamily="34" charset="0"/>
                <a:cs typeface="Arial" panose="020B0604020202020204" pitchFamily="34" charset="0"/>
              </a:rPr>
              <a:t>בכל מקרה באופן אידיאלי, מקרי בדיקות צריכים לרוץ על פי רמת התיעדוף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בתחילה יש לבצע את מקרי הבדיקה בתיעדוף הגבוה ביותר.</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אם יש תלות בין מקרי הבדיקות, יש לסדר אותן בצורה נכונה ללא קשר לסדרי העדיפויות שלהם.</a:t>
            </a:r>
          </a:p>
          <a:p>
            <a:pPr marL="171450" indent="-17145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יש לקחת בחשבון גם את בדיקות הרגרסיה ובדיקות האישור</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0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גורמי ההשפעה למאמץ הבדיקות</a:t>
            </a:r>
          </a:p>
          <a:p>
            <a:pPr algn="r" rtl="1">
              <a:lnSpc>
                <a:spcPct val="150000"/>
              </a:lnSpc>
            </a:pPr>
            <a:r>
              <a:rPr lang="he-IL" sz="1100" dirty="0">
                <a:latin typeface="Arial" panose="020B0604020202020204" pitchFamily="34" charset="0"/>
                <a:cs typeface="Arial" panose="020B0604020202020204" pitchFamily="34" charset="0"/>
              </a:rPr>
              <a:t>המאמץ להערכת ביצוע הבדיקות תלוי בארבעה גורמים:</a:t>
            </a:r>
          </a:p>
          <a:p>
            <a:pPr marL="228600" indent="-228600" algn="r" rtl="1">
              <a:lnSpc>
                <a:spcPct val="150000"/>
              </a:lnSpc>
              <a:buFont typeface="+mj-lt"/>
              <a:buAutoNum type="arabicPeriod"/>
            </a:pPr>
            <a:r>
              <a:rPr lang="he-IL" sz="1100" dirty="0">
                <a:latin typeface="Arial" panose="020B0604020202020204" pitchFamily="34" charset="0"/>
                <a:cs typeface="Arial" panose="020B0604020202020204" pitchFamily="34" charset="0"/>
              </a:rPr>
              <a:t>מאפייני מוצר</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איכות המסמכים עליהם נתבסס בכתיבת התסריטים.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גודל המוצר</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מורכבות הטכנולוגיה</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דרישת אמינות ואבטחה</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דרישת התיעוד</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0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300" b="1" dirty="0">
                <a:latin typeface="Arial" panose="020B0604020202020204" pitchFamily="34" charset="0"/>
                <a:cs typeface="Arial" panose="020B0604020202020204" pitchFamily="34" charset="0"/>
              </a:rPr>
              <a:t>גורמי ההשפעה למאמץ הבדיקות</a:t>
            </a:r>
          </a:p>
          <a:p>
            <a:pPr algn="r" rtl="1">
              <a:lnSpc>
                <a:spcPct val="150000"/>
              </a:lnSpc>
            </a:pPr>
            <a:r>
              <a:rPr lang="he-IL" sz="1100" dirty="0">
                <a:latin typeface="Arial" panose="020B0604020202020204" pitchFamily="34" charset="0"/>
                <a:cs typeface="Arial" panose="020B0604020202020204" pitchFamily="34" charset="0"/>
              </a:rPr>
              <a:t>המאמץ להערכת ביצוע הבדיקות תלוי בארבעה גורמים:</a:t>
            </a:r>
          </a:p>
          <a:p>
            <a:pPr marL="228600" indent="-228600" algn="r" rtl="1">
              <a:lnSpc>
                <a:spcPct val="150000"/>
              </a:lnSpc>
              <a:buFont typeface="+mj-lt"/>
              <a:buAutoNum type="arabicPeriod" startAt="2"/>
            </a:pPr>
            <a:r>
              <a:rPr lang="he-IL" sz="1100" dirty="0">
                <a:latin typeface="Arial" panose="020B0604020202020204" pitchFamily="34" charset="0"/>
                <a:cs typeface="Arial" panose="020B0604020202020204" pitchFamily="34" charset="0"/>
              </a:rPr>
              <a:t>מאפייני תהליך הבדיקות</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יציבות ובגרות הארגון</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שימוש בכלים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תהליך הבדיקות (האם יש קיים סטנדרט? האם מוגדר תהליך לבדיקות?)</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הידע המקצועי של המעורבים בפרויקט</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לחץ בזמנים</a:t>
            </a:r>
          </a:p>
          <a:p>
            <a:pPr marL="228600" indent="-228600" algn="r" rtl="1">
              <a:lnSpc>
                <a:spcPct val="150000"/>
              </a:lnSpc>
              <a:buFont typeface="+mj-lt"/>
              <a:buAutoNum type="arabicPeriod" startAt="3"/>
            </a:pPr>
            <a:r>
              <a:rPr lang="he-IL" sz="1100" dirty="0">
                <a:latin typeface="Arial" panose="020B0604020202020204" pitchFamily="34" charset="0"/>
                <a:cs typeface="Arial" panose="020B0604020202020204" pitchFamily="34" charset="0"/>
              </a:rPr>
              <a:t>מאפיינים אנושיים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הכישורים וניסיון האנשים המעורבים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ידע או ניסיון קודמים בתחום</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כמה הצוות מלוכד</a:t>
            </a:r>
          </a:p>
          <a:p>
            <a:pPr marL="685800" lvl="1" indent="-228600" algn="r" rtl="1">
              <a:lnSpc>
                <a:spcPct val="150000"/>
              </a:lnSpc>
              <a:buFont typeface="Wingdings" panose="05000000000000000000" pitchFamily="2" charset="2"/>
              <a:buChar char="v"/>
            </a:pPr>
            <a:r>
              <a:rPr lang="he-IL" sz="1100" dirty="0">
                <a:latin typeface="Arial" panose="020B0604020202020204" pitchFamily="34" charset="0"/>
                <a:cs typeface="Arial" panose="020B0604020202020204" pitchFamily="34" charset="0"/>
              </a:rPr>
              <a:t>כיצד מתפקדים המנהלים</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גורמי ההשפעה למאמץ הבדיקות</a:t>
            </a:r>
          </a:p>
          <a:p>
            <a:pPr marL="228600" indent="-228600" algn="r" rtl="1">
              <a:lnSpc>
                <a:spcPct val="150000"/>
              </a:lnSpc>
              <a:buFont typeface="+mj-lt"/>
              <a:buAutoNum type="arabicPeriod" startAt="4"/>
            </a:pPr>
            <a:r>
              <a:rPr lang="he-IL" sz="1100" dirty="0">
                <a:latin typeface="Arial" panose="020B0604020202020204" pitchFamily="34" charset="0"/>
                <a:cs typeface="Arial" panose="020B0604020202020204" pitchFamily="34" charset="0"/>
              </a:rPr>
              <a:t>תוצאות הבדיקות</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כמות תקלות שהתגלו וחומרתן, כמות העבודה החוזרת (תיקון תקלות ובדיקה חוזרת). משימת הערכת לוחות הזמנים נדרשת להיבנות לפני תחילת ביצוע הבדיקות בפרויקט. ההערכה של הבדיקות עצמן תפורט ותספק דרישות לביצוע הפעילויות המוגדרות במסמך העל לתכנון הבדיקות. כשיוצרים הערכת זמנים יהיה זה צעד חכם לאסוף מידע מפרויקט דומה. בנוסף, זה משתלם לפנות לבעלי ולמודי ניסיון ולהשתמש בידע ובניסיון שלהם בנוסף לפרטים האחרים.</a:t>
            </a:r>
            <a:br>
              <a:rPr lang="en-US" sz="1100" dirty="0">
                <a:latin typeface="Arial" panose="020B0604020202020204" pitchFamily="34" charset="0"/>
                <a:cs typeface="Arial" panose="020B0604020202020204" pitchFamily="34" charset="0"/>
              </a:rPr>
            </a:br>
            <a:r>
              <a:rPr lang="he-IL" sz="1100" dirty="0">
                <a:latin typeface="Arial" panose="020B0604020202020204" pitchFamily="34" charset="0"/>
                <a:cs typeface="Arial" panose="020B0604020202020204" pitchFamily="34" charset="0"/>
              </a:rPr>
              <a:t>מנהל הפרויקט יביט בהערכת לוחות הזמנים ויצפה לקבל מידע מדויק ככל האפשר בנוגע לתוכנית העבודה המוצעת. אם כן, מהן המשימות שעלינו לקחת בחשבון להערכת לוחות הזמנים?</a:t>
            </a: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דוגמאות למשימות אלו:</a:t>
            </a:r>
            <a:endParaRPr lang="he-IL" sz="1100" dirty="0">
              <a:latin typeface="Arial" panose="020B0604020202020204" pitchFamily="34" charset="0"/>
              <a:cs typeface="Arial" panose="020B0604020202020204" pitchFamily="34" charset="0"/>
            </a:endParaRPr>
          </a:p>
        </p:txBody>
      </p:sp>
      <p:pic>
        <p:nvPicPr>
          <p:cNvPr id="1026" name="Picture 2" descr="לוחות זמנים -">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2908616"/>
            <a:ext cx="2857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EDEB35-E510-5A58-5C78-7909F3BABE7F}"/>
              </a:ext>
            </a:extLst>
          </p:cNvPr>
          <p:cNvPicPr>
            <a:picLocks noChangeAspect="1"/>
          </p:cNvPicPr>
          <p:nvPr/>
        </p:nvPicPr>
        <p:blipFill>
          <a:blip r:embed="rId5"/>
          <a:stretch>
            <a:fillRect/>
          </a:stretch>
        </p:blipFill>
        <p:spPr>
          <a:xfrm>
            <a:off x="6265313" y="2525479"/>
            <a:ext cx="3733266" cy="4029196"/>
          </a:xfrm>
          <a:prstGeom prst="rect">
            <a:avLst/>
          </a:prstGeom>
        </p:spPr>
      </p:pic>
    </p:spTree>
    <p:extLst>
      <p:ext uri="{BB962C8B-B14F-4D97-AF65-F5344CB8AC3E}">
        <p14:creationId xmlns:p14="http://schemas.microsoft.com/office/powerpoint/2010/main" val="214203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dirty="0">
                <a:latin typeface="Arial" panose="020B0604020202020204" pitchFamily="34" charset="0"/>
                <a:cs typeface="Arial" panose="020B0604020202020204" pitchFamily="34" charset="0"/>
              </a:rPr>
              <a:t>על מנת להיערך לפרויקט הבדיקות עלינו להעריך מהו היקף הבדיקות הנדרש לאבני הדרך השונות. שתי גישות הבאות עשויות להיות יעילות להערכת לוחות הזמנים:</a:t>
            </a:r>
          </a:p>
          <a:p>
            <a:pPr algn="r" rtl="1">
              <a:lnSpc>
                <a:spcPct val="150000"/>
              </a:lnSpc>
            </a:pPr>
            <a:r>
              <a:rPr lang="he-IL" sz="1200" b="1" u="sng" dirty="0">
                <a:latin typeface="Arial" panose="020B0604020202020204" pitchFamily="34" charset="0"/>
                <a:cs typeface="Arial" panose="020B0604020202020204" pitchFamily="34" charset="0"/>
              </a:rPr>
              <a:t>הערכת לו"ז המבוססת על פרויקט קודם דומה</a:t>
            </a:r>
          </a:p>
          <a:p>
            <a:pPr algn="r" rtl="1">
              <a:lnSpc>
                <a:spcPct val="150000"/>
              </a:lnSpc>
            </a:pPr>
            <a:r>
              <a:rPr lang="he-IL" sz="1200" dirty="0">
                <a:latin typeface="Arial" panose="020B0604020202020204" pitchFamily="34" charset="0"/>
                <a:cs typeface="Arial" panose="020B0604020202020204" pitchFamily="34" charset="0"/>
              </a:rPr>
              <a:t>גישה זו מתמקדת בהערכת לו"ז הבדיקות על פי מדדים שנגזרו מפרויקט דומה בהיקפו ובערכיו שבוצע בעבר בחברה. ההערכה המתבססת על גודל המוצר, סבב קודם או גרסה לאותו מוצר, או מוצר דומה.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המדדים בהם נוכל להיעזר הם: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מספר סבבי הבדיקות הנדרש בהתבסס על ניסיון קודם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הזמן הנדרש לביצוע סוגי בדיקות/רמות הבדיקה בהתאם לניסיון קודם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כמות התכונות מסכים במסמך הדרישות/האפיון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מספר הדרישות הקיימות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6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מקרי הבדיקה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התסריטים שנכתבו עבור פרויקט קודם</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מספר התסריטים שנבדקו בפרויקט קודם</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כמות התקלות שנמצאה</a:t>
            </a:r>
          </a:p>
          <a:p>
            <a:pPr marL="228600" indent="-228600" algn="r" rtl="1">
              <a:lnSpc>
                <a:spcPct val="150000"/>
              </a:lnSpc>
              <a:buFont typeface="+mj-lt"/>
              <a:buAutoNum type="arabicPeriod" startAt="5"/>
            </a:pPr>
            <a:r>
              <a:rPr lang="he-IL" sz="1200" dirty="0">
                <a:latin typeface="Arial" panose="020B0604020202020204" pitchFamily="34" charset="0"/>
                <a:cs typeface="Arial" panose="020B0604020202020204" pitchFamily="34" charset="0"/>
              </a:rPr>
              <a:t>במידה ואין מידע לגבי פעילויות הבדיקה הנ"ל, נשתמש בפרמטרים שהוגדרו עבור פרויקט הפיתוח: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מוערכות בכ- 30% - 40% ממשאבי פרויקט הפיתוח,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הקבלה (בדר“כ ע"י המשתמש, מוערכות בכ- 25% מסך המשאבים המוקצים לפיתוח)</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הבדיקות הנדרש בהתאם למספר שורות הקוד / מספר האובייקטים ומידת המורכבות של התוכנה.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הגישה הנ"ל נקראת גם שיטת </a:t>
            </a:r>
            <a:r>
              <a:rPr lang="en-US" sz="1200" dirty="0">
                <a:latin typeface="Arial" panose="020B0604020202020204" pitchFamily="34" charset="0"/>
                <a:cs typeface="Arial" panose="020B0604020202020204" pitchFamily="34" charset="0"/>
              </a:rPr>
              <a:t>Top Down</a:t>
            </a:r>
            <a:r>
              <a:rPr lang="he-IL" sz="1200" dirty="0">
                <a:latin typeface="Arial" panose="020B0604020202020204" pitchFamily="34" charset="0"/>
                <a:cs typeface="Arial" panose="020B0604020202020204" pitchFamily="34" charset="0"/>
              </a:rPr>
              <a:t> (הערכה כלפי מטה): הערכה של המשימות הכלליות על בסיס המדדים, ומכאן ההערכה של המשימות הפרטניות (לדוגמא: אם ידוע לנו שבאופן כללי משימת כתיבת התסריטים דורשת חודש ביצוע ויש לנו 3 בודקים בצוות, נוכל להגדיר באופן פרטני אלו תסריטים יכתוב כל בודק, ומה הל"וז של כל אחד מהבודקים)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425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u="sng" dirty="0">
                <a:latin typeface="Arial" panose="020B0604020202020204" pitchFamily="34" charset="0"/>
                <a:cs typeface="Arial" panose="020B0604020202020204" pitchFamily="34" charset="0"/>
              </a:rPr>
              <a:t>הערכת לוז ע"י מומחים/בעלי המשימות</a:t>
            </a:r>
          </a:p>
          <a:p>
            <a:pPr algn="r" rtl="1">
              <a:lnSpc>
                <a:spcPct val="150000"/>
              </a:lnSpc>
            </a:pPr>
            <a:r>
              <a:rPr lang="he-IL" sz="1200" dirty="0">
                <a:latin typeface="Arial" panose="020B0604020202020204" pitchFamily="34" charset="0"/>
                <a:cs typeface="Arial" panose="020B0604020202020204" pitchFamily="34" charset="0"/>
              </a:rPr>
              <a:t>גישה זו מתמקדת בהערכת לו"ז המשימות השונות ע"י משימות אנשי הצוות שעומדים לבצע אותן, או ע"י בעלי ניסיון באותם התפקידים. גישה זו נקראת גם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(הערכה כלפי מעלה): הערכה של המשימות הפרטניות ע"י מבצעי המשימות, ומכאן הערכה של המשימה הכללית (לדוגמא: לאחר שכל בודק יעריך את כמות התסריטים שהוא כותב ביום, נוכל להעריך כמה זמן יידרש לנו למשימת כתיבת התסריטים).</a:t>
            </a:r>
          </a:p>
          <a:p>
            <a:pPr algn="r" rtl="1">
              <a:lnSpc>
                <a:spcPct val="150000"/>
              </a:lnSpc>
            </a:pPr>
            <a:r>
              <a:rPr lang="he-IL" sz="1200" dirty="0">
                <a:latin typeface="Arial" panose="020B0604020202020204" pitchFamily="34" charset="0"/>
                <a:cs typeface="Arial" panose="020B0604020202020204" pitchFamily="34" charset="0"/>
              </a:rPr>
              <a:t>בניתוח מסוג זה אנו נמצאים בשלב מתקדם יותר כיוון שהתסריטים נבנו על לוז שנתנו להם עלינו להוסיף זמן.</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דוגמה לגישה מבוססת מדדים בפיתוח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תרשימי </a:t>
            </a:r>
            <a:r>
              <a:rPr lang="en-US" sz="1200" dirty="0">
                <a:latin typeface="Arial" panose="020B0604020202020204" pitchFamily="34" charset="0"/>
                <a:cs typeface="Arial" panose="020B0604020202020204" pitchFamily="34" charset="0"/>
              </a:rPr>
              <a:t>Burndown</a:t>
            </a:r>
            <a:r>
              <a:rPr lang="he-IL" sz="1200" dirty="0">
                <a:latin typeface="Arial" panose="020B0604020202020204" pitchFamily="34" charset="0"/>
                <a:cs typeface="Arial" panose="020B0604020202020204" pitchFamily="34" charset="0"/>
              </a:rPr>
              <a:t> הם דוגמאות לגישה המבוססת על מדדים, כאשר המאמץ מוזן ומדווח, ומשמש כמדד למהירות הקבוצה כדי לקבוע את כמות העבודה שהצוות יכול לעשות באיטרציה הבאה.</a:t>
            </a:r>
          </a:p>
          <a:p>
            <a:pPr algn="r" rtl="1">
              <a:lnSpc>
                <a:spcPct val="150000"/>
              </a:lnSpc>
            </a:pPr>
            <a:r>
              <a:rPr lang="he-IL" sz="1200" dirty="0">
                <a:latin typeface="Arial" panose="020B0604020202020204" pitchFamily="34" charset="0"/>
                <a:cs typeface="Arial" panose="020B0604020202020204" pitchFamily="34" charset="0"/>
              </a:rPr>
              <a:t>דוגמה לגישה מבוססת מומחים - תכנון משחק פוקר הוא דוגמה לגישה המבוססת על מומחים, כאשר חברי הצוות מעריכים את המאמץ לספק תכונה המבוססת על הניסיון שלהם.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95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גישת הבדיקות ואסטרטגית בדיקה</a:t>
            </a:r>
          </a:p>
          <a:p>
            <a:pPr algn="r" rtl="1">
              <a:lnSpc>
                <a:spcPct val="150000"/>
              </a:lnSpc>
            </a:pPr>
            <a:r>
              <a:rPr lang="he-IL" sz="1200" b="1" dirty="0">
                <a:latin typeface="Arial" panose="020B0604020202020204" pitchFamily="34" charset="0"/>
                <a:cs typeface="Arial" panose="020B0604020202020204" pitchFamily="34" charset="0"/>
              </a:rPr>
              <a:t>מודלים להסרת תקלות</a:t>
            </a:r>
          </a:p>
          <a:p>
            <a:pPr algn="r" rtl="1">
              <a:lnSpc>
                <a:spcPct val="150000"/>
              </a:lnSpc>
            </a:pPr>
            <a:r>
              <a:rPr lang="he-IL" sz="1200" dirty="0">
                <a:latin typeface="Arial" panose="020B0604020202020204" pitchFamily="34" charset="0"/>
                <a:cs typeface="Arial" panose="020B0604020202020204" pitchFamily="34" charset="0"/>
              </a:rPr>
              <a:t>במסגרת פרויקטים רציפים, מודלים להסרת תקלות </a:t>
            </a:r>
            <a:r>
              <a:rPr lang="en-US" sz="1200" dirty="0">
                <a:latin typeface="Arial" panose="020B0604020202020204" pitchFamily="34" charset="0"/>
                <a:cs typeface="Arial" panose="020B0604020202020204" pitchFamily="34" charset="0"/>
              </a:rPr>
              <a:t>Defect removal models) DRE</a:t>
            </a:r>
            <a:r>
              <a:rPr lang="he-IL" sz="1200" dirty="0">
                <a:latin typeface="Arial" panose="020B0604020202020204" pitchFamily="34" charset="0"/>
                <a:cs typeface="Arial" panose="020B0604020202020204" pitchFamily="34" charset="0"/>
              </a:rPr>
              <a:t>) הם דוגמאות לגישה המבוססת על מדדים, כאשר כמות התקלות והזמן שלוקח לתקן אותם מדווחים, מה שמספק אומדן לפרויקטים עתידיים בעלי אופי דומה.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לדוגמה, נניח ש-100 תקלות נמצאו במהלך שלב הבדיקות -84 פגמים נפתרו על ידי צוות הפיתוח ברגע המדידה. ה-</a:t>
            </a:r>
            <a:r>
              <a:rPr lang="en-US" sz="1200" dirty="0">
                <a:latin typeface="Arial" panose="020B0604020202020204" pitchFamily="34" charset="0"/>
                <a:cs typeface="Arial" panose="020B0604020202020204" pitchFamily="34" charset="0"/>
              </a:rPr>
              <a:t>DRE</a:t>
            </a:r>
            <a:r>
              <a:rPr lang="he-IL" sz="1200" dirty="0">
                <a:latin typeface="Arial" panose="020B0604020202020204" pitchFamily="34" charset="0"/>
                <a:cs typeface="Arial" panose="020B0604020202020204" pitchFamily="34" charset="0"/>
              </a:rPr>
              <a:t> יחושב כ-84 חלקי 100 = 84%.</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16182"/>
            <a:ext cx="3067748" cy="240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1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משימת הניהול נחלקת לשלושה חלקים מרכזיים:</a:t>
            </a:r>
          </a:p>
          <a:p>
            <a:pPr algn="r" rtl="1">
              <a:lnSpc>
                <a:spcPct val="150000"/>
              </a:lnSpc>
            </a:pPr>
            <a:r>
              <a:rPr lang="he-IL" sz="1200" b="1" dirty="0">
                <a:latin typeface="Arial" panose="020B0604020202020204" pitchFamily="34" charset="0"/>
                <a:cs typeface="Arial" panose="020B0604020202020204" pitchFamily="34" charset="0"/>
              </a:rPr>
              <a:t>תכנון - </a:t>
            </a:r>
            <a:r>
              <a:rPr lang="en-US" sz="1200" b="1" dirty="0">
                <a:latin typeface="Arial" panose="020B0604020202020204" pitchFamily="34" charset="0"/>
                <a:cs typeface="Arial" panose="020B0604020202020204" pitchFamily="34" charset="0"/>
              </a:rPr>
              <a:t>Planning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בשלב הראשון מתבצע התכנון כולל מה בודקים, מתי, מי בודק ואיך...</a:t>
            </a:r>
          </a:p>
          <a:p>
            <a:pPr algn="r" rtl="1">
              <a:lnSpc>
                <a:spcPct val="150000"/>
              </a:lnSpc>
            </a:pPr>
            <a:r>
              <a:rPr lang="he-IL" sz="1200" b="1" dirty="0">
                <a:latin typeface="Arial" panose="020B0604020202020204" pitchFamily="34" charset="0"/>
                <a:cs typeface="Arial" panose="020B0604020202020204" pitchFamily="34" charset="0"/>
              </a:rPr>
              <a:t>מעקב - </a:t>
            </a:r>
            <a:r>
              <a:rPr lang="en-US" sz="1200" b="1" dirty="0">
                <a:latin typeface="Arial" panose="020B0604020202020204" pitchFamily="34" charset="0"/>
                <a:cs typeface="Arial" panose="020B0604020202020204" pitchFamily="34" charset="0"/>
              </a:rPr>
              <a:t>Monitoring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במהלך ביצוע הבדיקות מתבצע מעקב שוטף אחר התקדמות הבדיקות</a:t>
            </a:r>
          </a:p>
          <a:p>
            <a:pPr algn="r" rtl="1">
              <a:lnSpc>
                <a:spcPct val="150000"/>
              </a:lnSpc>
            </a:pPr>
            <a:r>
              <a:rPr lang="he-IL" sz="1200" b="1" dirty="0">
                <a:latin typeface="Arial" panose="020B0604020202020204" pitchFamily="34" charset="0"/>
                <a:cs typeface="Arial" panose="020B0604020202020204" pitchFamily="34" charset="0"/>
              </a:rPr>
              <a:t>בקרה -</a:t>
            </a:r>
            <a:r>
              <a:rPr lang="en-US" sz="1200" b="1" dirty="0">
                <a:latin typeface="Arial" panose="020B0604020202020204" pitchFamily="34" charset="0"/>
                <a:cs typeface="Arial" panose="020B0604020202020204" pitchFamily="34" charset="0"/>
              </a:rPr>
              <a:t>Control </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בכל מקום בו מתגלה פער בין התכנון למצב פועל, יש להחליט באילו צעדים יש לנקוט.</a:t>
            </a:r>
          </a:p>
          <a:p>
            <a:pPr algn="r" rtl="1">
              <a:lnSpc>
                <a:spcPct val="150000"/>
              </a:lnSpc>
            </a:pPr>
            <a:r>
              <a:rPr lang="he-IL" sz="1200" dirty="0">
                <a:latin typeface="Arial" panose="020B0604020202020204" pitchFamily="34" charset="0"/>
                <a:cs typeface="Arial" panose="020B0604020202020204" pitchFamily="34" charset="0"/>
              </a:rPr>
              <a:t>לדאבוננו הרב, מספר לא מבוטל של פרויקטים אינו עומד בלו"ז - כיצד?</a:t>
            </a:r>
          </a:p>
          <a:p>
            <a:pPr algn="r" rtl="1">
              <a:lnSpc>
                <a:spcPct val="150000"/>
              </a:lnSpc>
            </a:pPr>
            <a:r>
              <a:rPr lang="he-IL" sz="1200" dirty="0">
                <a:latin typeface="Arial" panose="020B0604020202020204" pitchFamily="34" charset="0"/>
                <a:cs typeface="Arial" panose="020B0604020202020204" pitchFamily="34" charset="0"/>
              </a:rPr>
              <a:t>התשובה היא פשוטה: עיכוב קל בכל יום מצטבר לדחיית הפרויקט כולו...</a:t>
            </a:r>
          </a:p>
          <a:p>
            <a:pPr algn="r" rtl="1">
              <a:lnSpc>
                <a:spcPct val="150000"/>
              </a:lnSpc>
            </a:pPr>
            <a:r>
              <a:rPr lang="he-IL" sz="1200" dirty="0">
                <a:latin typeface="Arial" panose="020B0604020202020204" pitchFamily="34" charset="0"/>
                <a:cs typeface="Arial" panose="020B0604020202020204" pitchFamily="34" charset="0"/>
              </a:rPr>
              <a:t>כל פרויקט מתחיל בתכנון (ביודעין שיהיו שינויים וכי התוכנית היא רק מתווה בסיסי ליציאה לדרך), בשלב הבא הפרויקט יוצא לדרך ומתבצע מעקב שוטף אחר ביצוע המשימות השונות. במידה והתגלה פער יש לקבל החלטה כיצד לתקן את המצב. יש לעדכן את תוכנית הפרויקט במידה ונקבעה פעולה מתקנת, אחרת לא נעמוד ביעדינו ולא נדע להסביר את פשר העיכוב בסוף הפרויקט כולו (מאחר ותוכנית העבודה לא שיקפה את המציאות)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00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200" b="1" dirty="0">
                <a:latin typeface="Arial" panose="020B0604020202020204" pitchFamily="34" charset="0"/>
                <a:cs typeface="Arial" panose="020B0604020202020204" pitchFamily="34" charset="0"/>
              </a:rPr>
              <a:t>מה חשוב בבדיקות עצמאיות?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הבדיקות יכולות להתבצע על ידי מפתחים - הם מכירים הכי טוב את הקוד.</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הבדיקות יכולות להתבצע על ידי בודקים בתפקידים ספציפיים – הם מכירים את התפקיד שלהם הכי טוב</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בדיקות יכולות להתבצע על ידי אנשים אחרים- כמו לקוחות, או בודקים בעלי מיומנויות מיוחדות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ההטיה הקוגניטיבית - כלומר חוסר היכולת שלנו להשתחרר מדפוסי החשיבה שלנו ולראות</a:t>
            </a:r>
          </a:p>
          <a:p>
            <a:pPr marL="285750" indent="-285750" algn="r" rtl="1">
              <a:lnSpc>
                <a:spcPct val="150000"/>
              </a:lnSpc>
              <a:buFont typeface="Wingdings" panose="05000000000000000000" pitchFamily="2" charset="2"/>
              <a:buChar char="v"/>
            </a:pPr>
            <a:r>
              <a:rPr lang="he-IL" sz="1300" dirty="0">
                <a:latin typeface="Arial" panose="020B0604020202020204" pitchFamily="34" charset="0"/>
                <a:cs typeface="Arial" panose="020B0604020202020204" pitchFamily="34" charset="0"/>
              </a:rPr>
              <a:t>את המצב באופן אובייקטיבי היא הסיבה העיקרית לצורך בעצמאות הבדיקות</a:t>
            </a:r>
            <a:endParaRPr lang="he-IL" sz="12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31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מעקב שוטף אחר קצב התקדמות הפרויקט (בדיקת סטטוס פרויקט הבדיקות) הינה משימה באחריות מנהל הבדיקות. בתחילת שלב ביצוע הבדיקות יתמקד הבודק בבדיקות עצמן. במשך הזמן חלק מהתסריטים כבר בוצעו, בעוד חלקם עדיין לא הורצו. אם בנקודת זמן מסוימת מוביל הפרויקט יבקש לקבל תמונת מצב בנוגע לקצב ההתקדמות בביצוע הבדיקות נצרך לספק לו את התשובה הקונקרטית. בכדי להשיב לשאלתו של מנהל הפרויקט אנו זקוקים לתוכנית מעקב אחר משימות הבדיקה. אין דרך מושלמת לתיעוד המעקב ולכל חברה יש בדרך כלל תהליך פנימי משלה.</a:t>
            </a:r>
          </a:p>
          <a:p>
            <a:pPr algn="r" rtl="1">
              <a:lnSpc>
                <a:spcPct val="150000"/>
              </a:lnSpc>
            </a:pPr>
            <a:r>
              <a:rPr lang="he-IL" sz="1200" dirty="0">
                <a:latin typeface="Arial" panose="020B0604020202020204" pitchFamily="34" charset="0"/>
                <a:cs typeface="Arial" panose="020B0604020202020204" pitchFamily="34" charset="0"/>
              </a:rPr>
              <a:t>המטרה המרכזית במשימת המעקב היא לקבל חוות דעת המעדכן אותנו בכל זמן נתון מהו סטטוס כל אחת מפעילויות הבדיקה השונות. חלק מהמידע נשמר לרוב בגיליון המרכז את תוצאות הרצת התסריטים. המידע הנ"ל צריך להתעדכן ככל הניתן במהלך הבדיקות. באופן הזה ניתן יהיה לקבל תמונה מדויקת של הבדיקות בכל נקודת זמן. קיימת חשיבות רבה בשמירת המידע הנ"ל במקום שיתופי על מנת שבעלי תפקידים נוספים הלוקחים חלק בפרויקט יוכלו להשתמש בו, וכך לאפשר זרימת מידע חלקה בארגון.</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ניתן לאסוף את כל המידע הנ"ל בצורה ידנית (סטטוסים/דוחות יומיים), או לחלופין בצורה אוטומטית תוך שימוש בכלים המשרתים את המטרה.</a:t>
            </a:r>
          </a:p>
          <a:p>
            <a:pPr algn="r" rtl="1">
              <a:lnSpc>
                <a:spcPct val="150000"/>
              </a:lnSpc>
            </a:pPr>
            <a:r>
              <a:rPr lang="he-IL" sz="1200" dirty="0">
                <a:latin typeface="Arial" panose="020B0604020202020204" pitchFamily="34" charset="0"/>
                <a:cs typeface="Arial" panose="020B0604020202020204" pitchFamily="34" charset="0"/>
              </a:rPr>
              <a:t>להלן מספר המלצות כלליות לתיעוד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התסריטים שהוכן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התסריטים שבוצע/או לאו, אחוז התסריטים שעבר בהצלחה/נכשל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בנוגע לתקלות - כמות התקלות שדווחה, צפיפות התקלות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התקלות שנמצאו ותוקנו, מדד תקלות ותוצאות בדיקות חוזרות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דרישות, סיכונים או 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בטחון אישי של הבודקים במוצר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תאריכי אבני דרך</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עלויות בדיקה כולל עלויות בהשוואה ליתרונות מציאת התקלה הבאה או הרצת תסריט/ים נוספים</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9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dirty="0">
                <a:latin typeface="Arial" panose="020B0604020202020204" pitchFamily="34" charset="0"/>
                <a:cs typeface="Arial" panose="020B0604020202020204" pitchFamily="34" charset="0"/>
              </a:rPr>
              <a:t>דוגמאות לדיווחים אופייניים בשלב התכנון של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המשאבים שנדרשה להכנת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הזמן שהושקעה בשלב התכנון ע"י כל בודק</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מעקב לקצב התקדמות בכתיבת תרחישי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מעקב לקצב ההתקדמות בנושאים נוספים כגון: תכנון חוקי בדיקה אוטומטיים, דרישות נתוני בדיקה וכדומה.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סיכוני תהליך הבדיקות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זכרו: תקלה שנתגלתה תתועד ע"י הבודק, אך עבור תקלה שתוקנה ותיקונה אומת, תנוהל בצורה משותפת ע"י צוות הפיתוח או מנהל הפרויקט</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2969700"/>
            <a:ext cx="3067748" cy="230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23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500" b="1" dirty="0">
                <a:latin typeface="Arial" panose="020B0604020202020204" pitchFamily="34" charset="0"/>
                <a:cs typeface="Arial" panose="020B0604020202020204" pitchFamily="34" charset="0"/>
              </a:rPr>
              <a:t>שימוש במדדים</a:t>
            </a:r>
          </a:p>
          <a:p>
            <a:pPr algn="r" rtl="1">
              <a:lnSpc>
                <a:spcPct val="150000"/>
              </a:lnSpc>
            </a:pPr>
            <a:r>
              <a:rPr lang="he-IL" sz="1200" dirty="0">
                <a:latin typeface="Arial" panose="020B0604020202020204" pitchFamily="34" charset="0"/>
                <a:cs typeface="Arial" panose="020B0604020202020204" pitchFamily="34" charset="0"/>
              </a:rPr>
              <a:t>שלב הבקרה הוא משימה נוספת במסגרת משימות הניהול אשר עוסקת ביצירת ויישום פעולות מתקנות על מנת להחזיר את הפרויקט למסלולו במידה והוצג פער כלשהו בין התוכנית המקורית למתרחש בפועל. הבקרה תתבסס על מידע מתוך תוכנית הבדיקות המקורית, לקבוע תנאי הסף שהוגדר לסיום שלב בבדיקות ונתונים של המצב בפועל.</a:t>
            </a:r>
          </a:p>
          <a:p>
            <a:pPr algn="r" rtl="1">
              <a:lnSpc>
                <a:spcPct val="150000"/>
              </a:lnSpc>
            </a:pPr>
            <a:r>
              <a:rPr lang="he-IL" sz="1200" dirty="0">
                <a:latin typeface="Arial" panose="020B0604020202020204" pitchFamily="34" charset="0"/>
                <a:cs typeface="Arial" panose="020B0604020202020204" pitchFamily="34" charset="0"/>
              </a:rPr>
              <a:t>לדוגמא, אם במהלך ביצוע הבדיקות אזל הזמן ויש סיכוי שלא נשיג את המטרה שהוגדרה בתוכנית הבדיקות, אזי מוביל הבדיקות יחבור למנהל הפרויקט על מנת ליישם פעילות מונעת/מתקנת. אם כן, הרעיון מרכזי הוא בכל מקרה של שונות בין התוכנית המקורית למתרחש בפועל, יש להוביל או להגדיר פעולה מתקנת. הפעילות תכסה פעילות בדיקה ועשויה להשפיע על מהלך ומחזור חיי הפעילות.</a:t>
            </a:r>
          </a:p>
          <a:p>
            <a:pPr algn="r" rtl="1">
              <a:lnSpc>
                <a:spcPct val="150000"/>
              </a:lnSpc>
            </a:pPr>
            <a:r>
              <a:rPr lang="he-IL" sz="1200" dirty="0">
                <a:latin typeface="Arial" panose="020B0604020202020204" pitchFamily="34" charset="0"/>
                <a:cs typeface="Arial" panose="020B0604020202020204" pitchFamily="34" charset="0"/>
              </a:rPr>
              <a:t>דוגמאות לסוגי פעילויות מתקנות: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שינוי לוחות הזמנים - לאפשר יותר זמן לביצוע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קליטת בודקים נוספים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הגדרה מחדש לתנאי סף ליציאה מסבב 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הגדרת תנאי סף לתחילת בדיקות של קיום בדיקות תוכניתנים לפני העברה לסביבת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הפחתת כמות תרחישי הבדיקה (כיסוי נמוך יותר לתרחישים בעדיפות נמוכה)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הגדרה מחדש של סדרי עדיפויות בעת התממשות סיכון מסוים (כגון: תקלות חמורות בתהליך מסוים יחייב בדיקה מעמיקה יותר של תהליך זה)</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524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b="1" dirty="0">
                <a:latin typeface="Arial" panose="020B0604020202020204" pitchFamily="34" charset="0"/>
                <a:cs typeface="Arial" panose="020B0604020202020204" pitchFamily="34" charset="0"/>
              </a:rPr>
              <a:t>שימוש במדדים</a:t>
            </a:r>
          </a:p>
          <a:p>
            <a:pPr algn="r" rtl="1">
              <a:lnSpc>
                <a:spcPct val="150000"/>
              </a:lnSpc>
            </a:pPr>
            <a:r>
              <a:rPr lang="he-IL" sz="1200" dirty="0">
                <a:latin typeface="Arial" panose="020B0604020202020204" pitchFamily="34" charset="0"/>
                <a:cs typeface="Arial" panose="020B0604020202020204" pitchFamily="34" charset="0"/>
              </a:rPr>
              <a:t>על מנת ליישם את האמור לעיל, חשוב שכל פער מהתוכנית המקורית או סיכון פוטנציאלי יסומן ויטופל</a:t>
            </a:r>
          </a:p>
          <a:p>
            <a:pPr algn="r" rtl="1">
              <a:lnSpc>
                <a:spcPct val="150000"/>
              </a:lnSpc>
            </a:pPr>
            <a:r>
              <a:rPr lang="he-IL" sz="1200" dirty="0">
                <a:latin typeface="Arial" panose="020B0604020202020204" pitchFamily="34" charset="0"/>
                <a:cs typeface="Arial" panose="020B0604020202020204" pitchFamily="34" charset="0"/>
              </a:rPr>
              <a:t>בהקדם.</a:t>
            </a:r>
          </a:p>
          <a:p>
            <a:pPr algn="r" rtl="1">
              <a:lnSpc>
                <a:spcPct val="150000"/>
              </a:lnSpc>
            </a:pPr>
            <a:r>
              <a:rPr lang="he-IL" sz="1200" dirty="0">
                <a:latin typeface="Arial" panose="020B0604020202020204" pitchFamily="34" charset="0"/>
                <a:cs typeface="Arial" panose="020B0604020202020204" pitchFamily="34" charset="0"/>
              </a:rPr>
              <a:t>ניתן לאסוף מדדים במהלך ובסיום פעילויות הבדיקות על מנת להעריך את: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איכות אובייקט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קצב ההתקדמות (תכנון מול ביצוע)</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הלימות של גישת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 יעילות הבדיקה ביחס ליעד ולמטרתה</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42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300" b="1" dirty="0">
                <a:latin typeface="Arial" panose="020B0604020202020204" pitchFamily="34" charset="0"/>
                <a:cs typeface="Arial" panose="020B0604020202020204" pitchFamily="34" charset="0"/>
              </a:rPr>
              <a:t>מדדים מקובלים בביצוע מעקב</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תכנון הבדיקות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מקרי הבדיקה שהוכנו מתוך אלו שתוכננו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העבודה שהתבצע בנושא הקמת הסביבה</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כמות הנתונים שיוצרו\הושגו מתוך הנתונים הנדרשים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ביצוע הבדיקות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מקרי הבדיקה שהורצו\שעדיין לא הורצו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מקרי הבדיקה שעברו מבין אלו שהורצו\שתוכננו</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מידע הנוגע לפגמים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צפיפות פגמים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מספר הפגמים שהתגלו ותוקנו</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שיעור כשלים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תוצאות בדיקות חוזרות</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49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מעקב ובקרה לקצב התקדמות הבדיקות</a:t>
            </a:r>
          </a:p>
          <a:p>
            <a:pPr algn="r" rtl="1">
              <a:lnSpc>
                <a:spcPct val="150000"/>
              </a:lnSpc>
            </a:pPr>
            <a:r>
              <a:rPr lang="he-IL" sz="1200" b="1" dirty="0">
                <a:latin typeface="Arial" panose="020B0604020202020204" pitchFamily="34" charset="0"/>
                <a:cs typeface="Arial" panose="020B0604020202020204" pitchFamily="34" charset="0"/>
              </a:rPr>
              <a:t>מדדים מקובלים בביצוע מעקב</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כיסוי</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כיסוי הדרישות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אחוז כיסוי הקוד</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הסיכונים</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עמידה ביעדים</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מול ביצוע לאבני הדרך השונות</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מול ביצוע תקציבי</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עלות כשל לעומת עלות ביצוע בדיקות נוספות</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אחר</a:t>
            </a:r>
          </a:p>
          <a:p>
            <a:pPr marL="685800" lvl="1" indent="-2286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תחושת בטחון סובייקטיבית של בודקים ביחס לאיכות המוצר</a:t>
            </a:r>
          </a:p>
        </p:txBody>
      </p:sp>
      <p:pic>
        <p:nvPicPr>
          <p:cNvPr id="1026" name="Picture 2">
            <a:extLst>
              <a:ext uri="{FF2B5EF4-FFF2-40B4-BE49-F238E27FC236}">
                <a16:creationId xmlns:a16="http://schemas.microsoft.com/office/drawing/2014/main" id="{97D37227-7F9E-EB49-CB95-A25DEF3464E5}"/>
              </a:ext>
            </a:extLst>
          </p:cNvPr>
          <p:cNvPicPr>
            <a:picLocks noChangeAspect="1" noChangeArrowheads="1"/>
          </p:cNvPicPr>
          <p:nvPr/>
        </p:nvPicPr>
        <p:blipFill>
          <a:blip r:embed="rId4"/>
          <a:srcRect/>
          <a:stretch/>
        </p:blipFill>
        <p:spPr bwMode="auto">
          <a:xfrm>
            <a:off x="1500227" y="3008047"/>
            <a:ext cx="3067748" cy="22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37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200" b="1" dirty="0">
                <a:latin typeface="Arial" panose="020B0604020202020204" pitchFamily="34" charset="0"/>
                <a:cs typeface="Arial" panose="020B0604020202020204" pitchFamily="34" charset="0"/>
              </a:rPr>
              <a:t>חסרונות העצמאות בבדיקות: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בידוד מצוות הפיתוח עשוי לגרום לבעיות תקשורת (העקרון המרכזי הוא מהיבט פסיכולוגי - קשרי עבודה, כפיפות ניהולית ועוד)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 עשוי לאבד רגש אחריות עבור איכות המוצר, עד כדי אי ביצוע בדיקות מפתח לפני העברה לבדיקות מתקדמות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עשוי להפוך לצוואר בקבוק בפרויקט (כתוצאה מהסעיף הנ"ל - ייאלץ לבצע יותר בדיקות בגלל האיכות הנמוכה של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מידע נעלם בין המעברים</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2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ניהול הבדיקות</a:t>
            </a:r>
          </a:p>
          <a:p>
            <a:pPr algn="r" rtl="1">
              <a:lnSpc>
                <a:spcPct val="150000"/>
              </a:lnSpc>
            </a:pPr>
            <a:r>
              <a:rPr lang="he-IL" sz="1400" b="1" dirty="0">
                <a:latin typeface="Arial" panose="020B0604020202020204" pitchFamily="34" charset="0"/>
                <a:cs typeface="Arial" panose="020B0604020202020204" pitchFamily="34" charset="0"/>
              </a:rPr>
              <a:t>יתרונות העצמאות בבדיקות:</a:t>
            </a:r>
          </a:p>
          <a:p>
            <a:pPr algn="r" rtl="1">
              <a:lnSpc>
                <a:spcPct val="150000"/>
              </a:lnSpc>
            </a:pPr>
            <a:r>
              <a:rPr lang="he-IL" sz="1200" dirty="0">
                <a:latin typeface="Arial" panose="020B0604020202020204" pitchFamily="34" charset="0"/>
                <a:cs typeface="Arial" panose="020B0604020202020204" pitchFamily="34" charset="0"/>
              </a:rPr>
              <a:t>בודקים עצמאיים יכולים לזהות סוגים שונים של כשלים בהשוואה למפתחים: בגלל הרקע שלהם, הפרספקטיבות הטכניות, ההטיות שלהם.</a:t>
            </a:r>
          </a:p>
          <a:p>
            <a:pPr algn="r" rtl="1">
              <a:lnSpc>
                <a:spcPct val="150000"/>
              </a:lnSpc>
            </a:pPr>
            <a:r>
              <a:rPr lang="he-IL" sz="1200" dirty="0">
                <a:latin typeface="Arial" panose="020B0604020202020204" pitchFamily="34" charset="0"/>
                <a:cs typeface="Arial" panose="020B0604020202020204" pitchFamily="34" charset="0"/>
              </a:rPr>
              <a:t>בודקים עצמאיים יכולים: לאמת, לאתגר, להפריך הנחות של בעלי עניין במהלך עיצוב ויישום המערכת.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400" b="1" dirty="0">
                <a:latin typeface="Arial" panose="020B0604020202020204" pitchFamily="34" charset="0"/>
                <a:cs typeface="Arial" panose="020B0604020202020204" pitchFamily="34" charset="0"/>
              </a:rPr>
              <a:t>ביצוע בדיקות ע"י בודק עצמאי, ישנם מספר רמות עצמאות: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 הוא המפתח (בודק לעצמו את הקוד) - ללא עצמאות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מתוך צוות הפיתוח יבצע בדיקה למפתח בצוות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בדיקות עצמאי בתוך הארגון אשר מדווח למנהל הפרויקט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בודק עצמאי מהמגזר העסקי - משתמש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מומחה בדיקות חיצוני (כגון: מומחה הבטחת איכות)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בדיקות מחברה חיצונית</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rotWithShape="1">
          <a:blip r:embed="rId4"/>
          <a:srcRect t="-2306" b="-14705"/>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13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רמת העצמאות במתודולוגיות השונות</a:t>
            </a:r>
          </a:p>
          <a:p>
            <a:pPr algn="r" rtl="1">
              <a:lnSpc>
                <a:spcPct val="150000"/>
              </a:lnSpc>
            </a:pPr>
            <a:r>
              <a:rPr lang="he-IL" sz="1200" b="1" dirty="0">
                <a:latin typeface="Arial" panose="020B0604020202020204" pitchFamily="34" charset="0"/>
                <a:cs typeface="Arial" panose="020B0604020202020204" pitchFamily="34" charset="0"/>
              </a:rPr>
              <a:t>במתודולוגיות</a:t>
            </a:r>
            <a:r>
              <a:rPr lang="en-US" sz="1200" b="1" dirty="0">
                <a:latin typeface="Arial" panose="020B0604020202020204" pitchFamily="34" charset="0"/>
                <a:cs typeface="Arial" panose="020B0604020202020204" pitchFamily="34" charset="0"/>
              </a:rPr>
              <a:t>Agile </a:t>
            </a:r>
            <a:r>
              <a:rPr lang="he-IL" sz="1200" b="1" dirty="0">
                <a:latin typeface="Arial" panose="020B0604020202020204" pitchFamily="34" charset="0"/>
                <a:cs typeface="Arial" panose="020B0604020202020204" pitchFamily="34" charset="0"/>
              </a:rPr>
              <a:t> הדגש הוא על תקשורת פנים צוותית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 פי מתודולוגיות אלו, הבודקים הם חלק מצוות הפיתוח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הבודקים יכולים להשתייך לקבוצת בדיקות עצמאית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גם מנהלי המוצר יכולים לבצע בדיקות קבלה כדי לאמת את סיפורי המשתמש בסוף כל איטרציה</a:t>
            </a:r>
          </a:p>
        </p:txBody>
      </p:sp>
      <p:pic>
        <p:nvPicPr>
          <p:cNvPr id="5" name="Picture 2">
            <a:extLst>
              <a:ext uri="{FF2B5EF4-FFF2-40B4-BE49-F238E27FC236}">
                <a16:creationId xmlns:a16="http://schemas.microsoft.com/office/drawing/2014/main" id="{CC09DAF6-0986-E382-AFDD-5065D328835B}"/>
              </a:ext>
            </a:extLst>
          </p:cNvPr>
          <p:cNvPicPr>
            <a:picLocks noChangeAspect="1" noChangeArrowheads="1"/>
          </p:cNvPicPr>
          <p:nvPr/>
        </p:nvPicPr>
        <p:blipFill>
          <a:blip r:embed="rId4"/>
          <a:srcRect l="738" r="738"/>
          <a:stretch/>
        </p:blipFill>
        <p:spPr bwMode="auto">
          <a:xfrm>
            <a:off x="906027" y="2582095"/>
            <a:ext cx="4250997" cy="308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400" dirty="0">
                <a:latin typeface="Arial" panose="020B0604020202020204" pitchFamily="34" charset="0"/>
                <a:cs typeface="Arial" panose="020B0604020202020204" pitchFamily="34" charset="0"/>
              </a:rPr>
              <a:t>הפעילויות והמשימות של כל אחד מבעלי התפקידים תלויים:</a:t>
            </a:r>
          </a:p>
          <a:p>
            <a:pPr algn="r" rtl="1">
              <a:lnSpc>
                <a:spcPct val="150000"/>
              </a:lnSpc>
            </a:pPr>
            <a:r>
              <a:rPr lang="he-IL" sz="1400" dirty="0">
                <a:latin typeface="Arial" panose="020B0604020202020204" pitchFamily="34" charset="0"/>
                <a:cs typeface="Arial" panose="020B0604020202020204" pitchFamily="34" charset="0"/>
              </a:rPr>
              <a:t>במוצר, בפרויקט, באנשים עצמם ובארגון</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endParaRPr lang="he-IL"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B37A6C-CE5E-0B1D-7A22-E97B65E88475}"/>
              </a:ext>
            </a:extLst>
          </p:cNvPr>
          <p:cNvPicPr>
            <a:picLocks noChangeAspect="1"/>
          </p:cNvPicPr>
          <p:nvPr/>
        </p:nvPicPr>
        <p:blipFill>
          <a:blip r:embed="rId4"/>
          <a:stretch>
            <a:fillRect/>
          </a:stretch>
        </p:blipFill>
        <p:spPr>
          <a:xfrm>
            <a:off x="1454654" y="2812343"/>
            <a:ext cx="7505381" cy="2621422"/>
          </a:xfrm>
          <a:prstGeom prst="rect">
            <a:avLst/>
          </a:prstGeom>
        </p:spPr>
      </p:pic>
      <p:sp>
        <p:nvSpPr>
          <p:cNvPr id="8" name="TextBox 7">
            <a:extLst>
              <a:ext uri="{FF2B5EF4-FFF2-40B4-BE49-F238E27FC236}">
                <a16:creationId xmlns:a16="http://schemas.microsoft.com/office/drawing/2014/main" id="{18165FB3-9DD7-8378-5E66-714ED0BBCE17}"/>
              </a:ext>
            </a:extLst>
          </p:cNvPr>
          <p:cNvSpPr txBox="1"/>
          <p:nvPr/>
        </p:nvSpPr>
        <p:spPr>
          <a:xfrm>
            <a:off x="2128876" y="5445179"/>
            <a:ext cx="1805299" cy="599844"/>
          </a:xfrm>
          <a:prstGeom prst="rect">
            <a:avLst/>
          </a:prstGeom>
          <a:noFill/>
        </p:spPr>
        <p:txBody>
          <a:bodyPr wrap="square">
            <a:spAutoFit/>
          </a:bodyPr>
          <a:lstStyle/>
          <a:p>
            <a:pPr algn="r" rtl="1">
              <a:lnSpc>
                <a:spcPct val="130000"/>
              </a:lnSpc>
              <a:spcBef>
                <a:spcPts val="1000"/>
              </a:spcBef>
            </a:pPr>
            <a:r>
              <a:rPr lang="he-IL" sz="1000" dirty="0">
                <a:latin typeface="Arial" panose="020B0604020202020204" pitchFamily="34" charset="0"/>
                <a:cs typeface="Arial" panose="020B0604020202020204" pitchFamily="34" charset="0"/>
              </a:rPr>
              <a:t>אחראי על תכנון הבדיקות</a:t>
            </a:r>
          </a:p>
          <a:p>
            <a:pPr algn="r" rtl="1">
              <a:lnSpc>
                <a:spcPct val="130000"/>
              </a:lnSpc>
              <a:spcBef>
                <a:spcPts val="1000"/>
              </a:spcBef>
            </a:pPr>
            <a:r>
              <a:rPr lang="he-IL" sz="1000" dirty="0">
                <a:latin typeface="Arial" panose="020B0604020202020204" pitchFamily="34" charset="0"/>
                <a:cs typeface="Arial" panose="020B0604020202020204" pitchFamily="34" charset="0"/>
              </a:rPr>
              <a:t>עצמן וביצוען</a:t>
            </a:r>
            <a:endParaRPr lang="en-US" sz="1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7A66F81-BDE7-54A8-64E9-32C0DF667AED}"/>
              </a:ext>
            </a:extLst>
          </p:cNvPr>
          <p:cNvSpPr txBox="1"/>
          <p:nvPr/>
        </p:nvSpPr>
        <p:spPr>
          <a:xfrm>
            <a:off x="6096000" y="5416806"/>
            <a:ext cx="1890757" cy="1128194"/>
          </a:xfrm>
          <a:prstGeom prst="rect">
            <a:avLst/>
          </a:prstGeom>
          <a:noFill/>
        </p:spPr>
        <p:txBody>
          <a:bodyPr wrap="square">
            <a:spAutoFit/>
          </a:bodyPr>
          <a:lstStyle/>
          <a:p>
            <a:pPr algn="r" rtl="1">
              <a:lnSpc>
                <a:spcPct val="130000"/>
              </a:lnSpc>
              <a:spcBef>
                <a:spcPts val="1000"/>
              </a:spcBef>
            </a:pPr>
            <a:r>
              <a:rPr lang="he-IL" sz="1000" dirty="0">
                <a:latin typeface="Arial" panose="020B0604020202020204" pitchFamily="34" charset="0"/>
                <a:cs typeface="Arial" panose="020B0604020202020204" pitchFamily="34" charset="0"/>
              </a:rPr>
              <a:t>לנהל...</a:t>
            </a:r>
          </a:p>
          <a:p>
            <a:pPr algn="r" rtl="1">
              <a:lnSpc>
                <a:spcPct val="130000"/>
              </a:lnSpc>
              <a:spcBef>
                <a:spcPts val="1000"/>
              </a:spcBef>
            </a:pPr>
            <a:r>
              <a:rPr lang="he-IL" sz="1000" dirty="0">
                <a:latin typeface="Arial" panose="020B0604020202020204" pitchFamily="34" charset="0"/>
                <a:cs typeface="Arial" panose="020B0604020202020204" pitchFamily="34" charset="0"/>
              </a:rPr>
              <a:t>אחראי על תהליך הבדיקות:</a:t>
            </a:r>
          </a:p>
          <a:p>
            <a:pPr algn="r" rtl="1">
              <a:lnSpc>
                <a:spcPct val="130000"/>
              </a:lnSpc>
              <a:spcBef>
                <a:spcPts val="1000"/>
              </a:spcBef>
            </a:pPr>
            <a:r>
              <a:rPr lang="he-IL" sz="1000" dirty="0">
                <a:latin typeface="Arial" panose="020B0604020202020204" pitchFamily="34" charset="0"/>
                <a:cs typeface="Arial" panose="020B0604020202020204" pitchFamily="34" charset="0"/>
              </a:rPr>
              <a:t>משימות תכנון הפרויקט, המעקב והבקרה</a:t>
            </a:r>
          </a:p>
        </p:txBody>
      </p:sp>
    </p:spTree>
    <p:extLst>
      <p:ext uri="{BB962C8B-B14F-4D97-AF65-F5344CB8AC3E}">
        <p14:creationId xmlns:p14="http://schemas.microsoft.com/office/powerpoint/2010/main" val="209682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ניהול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משימות של מנהל בדיקות ובודק</a:t>
            </a:r>
          </a:p>
          <a:p>
            <a:pPr algn="r" rtl="1">
              <a:lnSpc>
                <a:spcPct val="150000"/>
              </a:lnSpc>
            </a:pPr>
            <a:r>
              <a:rPr lang="he-IL" sz="1300" b="1" dirty="0">
                <a:latin typeface="Arial" panose="020B0604020202020204" pitchFamily="34" charset="0"/>
                <a:cs typeface="Arial" panose="020B0604020202020204" pitchFamily="34" charset="0"/>
              </a:rPr>
              <a:t>מנהל הבדיקות בארגון</a:t>
            </a:r>
          </a:p>
        </p:txBody>
      </p:sp>
      <p:pic>
        <p:nvPicPr>
          <p:cNvPr id="5" name="Picture 2">
            <a:extLst>
              <a:ext uri="{FF2B5EF4-FFF2-40B4-BE49-F238E27FC236}">
                <a16:creationId xmlns:a16="http://schemas.microsoft.com/office/drawing/2014/main" id="{CC09DAF6-0986-E382-AFDD-5065D328835B}"/>
              </a:ext>
            </a:extLst>
          </p:cNvPr>
          <p:cNvPicPr>
            <a:picLocks noChangeArrowheads="1"/>
          </p:cNvPicPr>
          <p:nvPr/>
        </p:nvPicPr>
        <p:blipFill>
          <a:blip r:embed="rId4"/>
          <a:stretch/>
        </p:blipFill>
        <p:spPr bwMode="auto">
          <a:xfrm>
            <a:off x="1517240" y="2675435"/>
            <a:ext cx="3028571" cy="2895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A2A612-DF6F-E888-16A6-39558B6CAE7F}"/>
              </a:ext>
            </a:extLst>
          </p:cNvPr>
          <p:cNvPicPr>
            <a:picLocks noChangeAspect="1"/>
          </p:cNvPicPr>
          <p:nvPr/>
        </p:nvPicPr>
        <p:blipFill>
          <a:blip r:embed="rId5"/>
          <a:stretch>
            <a:fillRect/>
          </a:stretch>
        </p:blipFill>
        <p:spPr>
          <a:xfrm>
            <a:off x="4685222" y="2982238"/>
            <a:ext cx="7076469" cy="3304040"/>
          </a:xfrm>
          <a:prstGeom prst="rect">
            <a:avLst/>
          </a:prstGeom>
        </p:spPr>
      </p:pic>
    </p:spTree>
    <p:extLst>
      <p:ext uri="{BB962C8B-B14F-4D97-AF65-F5344CB8AC3E}">
        <p14:creationId xmlns:p14="http://schemas.microsoft.com/office/powerpoint/2010/main" val="16396380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11173</TotalTime>
  <Words>4723</Words>
  <Application>Microsoft Office PowerPoint</Application>
  <PresentationFormat>Widescreen</PresentationFormat>
  <Paragraphs>404</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Sagona ExtraLight</vt:lpstr>
      <vt:lpstr>Speak Pro</vt:lpstr>
      <vt:lpstr>Wingdings</vt:lpstr>
      <vt:lpstr>Office Theme</vt:lpstr>
      <vt:lpstr>QA בודק תוכנה</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ניהול הבדיקות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35</cp:revision>
  <dcterms:created xsi:type="dcterms:W3CDTF">2022-03-07T11:44:47Z</dcterms:created>
  <dcterms:modified xsi:type="dcterms:W3CDTF">2023-05-03T13:51:53Z</dcterms:modified>
</cp:coreProperties>
</file>